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74" r:id="rId5"/>
    <p:sldId id="275" r:id="rId6"/>
    <p:sldId id="276" r:id="rId7"/>
    <p:sldId id="277" r:id="rId8"/>
    <p:sldId id="286" r:id="rId9"/>
    <p:sldId id="278" r:id="rId10"/>
    <p:sldId id="280" r:id="rId11"/>
    <p:sldId id="281" r:id="rId12"/>
    <p:sldId id="282" r:id="rId13"/>
    <p:sldId id="283" r:id="rId14"/>
    <p:sldId id="284" r:id="rId15"/>
    <p:sldId id="287" r:id="rId16"/>
    <p:sldId id="27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FFC400"/>
    <a:srgbClr val="B4C2DD"/>
    <a:srgbClr val="5475B2"/>
    <a:srgbClr val="96AACF"/>
    <a:srgbClr val="85CA3A"/>
    <a:srgbClr val="A52626"/>
    <a:srgbClr val="4B96B9"/>
    <a:srgbClr val="01B1F1"/>
    <a:srgbClr val="CE6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06" autoAdjust="0"/>
    <p:restoredTop sz="88129" autoAdjust="0"/>
  </p:normalViewPr>
  <p:slideViewPr>
    <p:cSldViewPr snapToGrid="0">
      <p:cViewPr varScale="1">
        <p:scale>
          <a:sx n="65" d="100"/>
          <a:sy n="65" d="100"/>
        </p:scale>
        <p:origin x="105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62CDA-D42D-4AE2-BA2B-6FD505FA3DC6}" type="datetimeFigureOut">
              <a:rPr lang="zh-CN" altLang="en-US" smtClean="0"/>
              <a:t>2018/7/12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447B5-4412-430D-98FD-99D4ADD9DDB8}" type="slidenum">
              <a:rPr lang="zh-CN" altLang="en-US" smtClean="0"/>
              <a:t>‹#›</a:t>
            </a:fld>
            <a:endParaRPr lang="zh-CN" altLang="en-US"/>
          </a:p>
        </p:txBody>
      </p:sp>
    </p:spTree>
    <p:extLst>
      <p:ext uri="{BB962C8B-B14F-4D97-AF65-F5344CB8AC3E}">
        <p14:creationId xmlns:p14="http://schemas.microsoft.com/office/powerpoint/2010/main" val="154585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2525877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411309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188707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210254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13721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3814252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318282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140345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723954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205022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0741CB-2405-4570-99DA-5F170549261E}"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2743736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741CB-2405-4570-99DA-5F170549261E}" type="datetimeFigureOut">
              <a:rPr lang="zh-CN" altLang="en-US" smtClean="0"/>
              <a:t>2018/7/12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B181F-DFFC-4982-BFBB-4C3267591D81}" type="slidenum">
              <a:rPr lang="zh-CN" altLang="en-US" smtClean="0"/>
              <a:t>‹#›</a:t>
            </a:fld>
            <a:endParaRPr lang="zh-CN" altLang="en-US"/>
          </a:p>
        </p:txBody>
      </p:sp>
    </p:spTree>
    <p:extLst>
      <p:ext uri="{BB962C8B-B14F-4D97-AF65-F5344CB8AC3E}">
        <p14:creationId xmlns:p14="http://schemas.microsoft.com/office/powerpoint/2010/main" val="1148557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seetaface/SeetaFaceEngin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chuansong.me/n/757589351939" TargetMode="External"/><Relationship Id="rId2" Type="http://schemas.openxmlformats.org/officeDocument/2006/relationships/hyperlink" Target="https://blog.csdn.net/Taily_Duan/article/details/52626220?fps=1&amp;locationNum=7" TargetMode="External"/><Relationship Id="rId1" Type="http://schemas.openxmlformats.org/officeDocument/2006/relationships/slideLayout" Target="../slideLayouts/slideLayout7.xml"/><Relationship Id="rId5" Type="http://schemas.openxmlformats.org/officeDocument/2006/relationships/hyperlink" Target="https://blog.csdn.net/xholes/article/details/78461164" TargetMode="External"/><Relationship Id="rId4" Type="http://schemas.openxmlformats.org/officeDocument/2006/relationships/hyperlink" Target="https://blog.csdn.net/fewofssd/article/details/77447047"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27979;&#35797;&#24405;&#20687;&#22810;&#20154;.avi"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2017-02-19&#25311;&#23450;--&#39640;&#38081;&#31449;&#26045;&#24037;&#23433;&#20840;&#20107;&#25925;&#31867;&#22411;.docx"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文本框 3"/>
          <p:cNvSpPr txBox="1"/>
          <p:nvPr/>
        </p:nvSpPr>
        <p:spPr>
          <a:xfrm>
            <a:off x="2557096" y="2603838"/>
            <a:ext cx="7109640" cy="1015663"/>
          </a:xfrm>
          <a:prstGeom prst="rect">
            <a:avLst/>
          </a:prstGeom>
          <a:noFill/>
        </p:spPr>
        <p:txBody>
          <a:bodyPr wrap="none" rtlCol="0">
            <a:spAutoFit/>
          </a:bodyPr>
          <a:lstStyle/>
          <a:p>
            <a:pPr algn="ctr"/>
            <a:r>
              <a:rPr lang="zh-CN" altLang="en-US" sz="6000" b="1" dirty="0" smtClean="0">
                <a:solidFill>
                  <a:srgbClr val="005DA2"/>
                </a:solidFill>
                <a:latin typeface="微软雅黑" panose="020B0503020204020204" pitchFamily="34" charset="-122"/>
                <a:ea typeface="微软雅黑" panose="020B0503020204020204" pitchFamily="34" charset="-122"/>
              </a:rPr>
              <a:t>安全帽检测项目介绍</a:t>
            </a:r>
            <a:endParaRPr lang="zh-CN" altLang="en-US" sz="6000" b="1"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801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3653839" cy="523220"/>
          </a:xfrm>
          <a:prstGeom prst="rect">
            <a:avLst/>
          </a:prstGeom>
        </p:spPr>
        <p:txBody>
          <a:bodyPr wrap="square">
            <a:spAutoFit/>
          </a:bodyPr>
          <a:lstStyle/>
          <a:p>
            <a:pPr algn="ctr"/>
            <a:r>
              <a:rPr lang="en-US" altLang="zh-CN" sz="2800" b="1" i="1" dirty="0" err="1" smtClean="0">
                <a:solidFill>
                  <a:srgbClr val="005DA2"/>
                </a:solidFill>
                <a:latin typeface="微软雅黑" panose="020B0503020204020204" pitchFamily="34" charset="-122"/>
                <a:ea typeface="微软雅黑" panose="020B0503020204020204" pitchFamily="34" charset="-122"/>
              </a:rPr>
              <a:t>SeetaFace</a:t>
            </a:r>
            <a:r>
              <a:rPr lang="zh-CN" altLang="en-US" sz="2800" b="1" i="1" dirty="0" smtClean="0">
                <a:solidFill>
                  <a:srgbClr val="005DA2"/>
                </a:solidFill>
                <a:latin typeface="微软雅黑" panose="020B0503020204020204" pitchFamily="34" charset="-122"/>
                <a:ea typeface="微软雅黑" panose="020B0503020204020204" pitchFamily="34" charset="-122"/>
              </a:rPr>
              <a:t>人脸检测</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sp>
        <p:nvSpPr>
          <p:cNvPr id="5" name="矩形 4"/>
          <p:cNvSpPr/>
          <p:nvPr/>
        </p:nvSpPr>
        <p:spPr>
          <a:xfrm>
            <a:off x="1207412" y="1453949"/>
            <a:ext cx="9337685" cy="5078313"/>
          </a:xfrm>
          <a:prstGeom prst="rect">
            <a:avLst/>
          </a:prstGeom>
        </p:spPr>
        <p:txBody>
          <a:bodyPr wrap="square">
            <a:spAutoFit/>
          </a:bodyPr>
          <a:lstStyle/>
          <a:p>
            <a:pPr marL="342900" indent="-342900">
              <a:lnSpc>
                <a:spcPct val="150000"/>
              </a:lnSpc>
              <a:buFont typeface="Wingdings" panose="05000000000000000000" pitchFamily="2" charset="2"/>
              <a:buChar char="n"/>
            </a:pPr>
            <a:r>
              <a:rPr lang="en-US" altLang="zh-CN" sz="2400" b="1" dirty="0" err="1">
                <a:latin typeface="+mn-ea"/>
              </a:rPr>
              <a:t>SeetaFace</a:t>
            </a:r>
            <a:r>
              <a:rPr lang="zh-CN" altLang="zh-CN" sz="2400" dirty="0">
                <a:latin typeface="+mn-ea"/>
                <a:cs typeface="Times New Roman" panose="02020603050405020304" pitchFamily="18" charset="0"/>
              </a:rPr>
              <a:t>是中科院计算机所</a:t>
            </a:r>
            <a:r>
              <a:rPr lang="zh-CN" altLang="zh-CN" sz="2400" b="1" dirty="0">
                <a:latin typeface="+mn-ea"/>
                <a:cs typeface="Times New Roman" panose="02020603050405020304" pitchFamily="18" charset="0"/>
              </a:rPr>
              <a:t>山世光</a:t>
            </a:r>
            <a:r>
              <a:rPr lang="zh-CN" altLang="zh-CN" sz="2400" dirty="0">
                <a:latin typeface="+mn-ea"/>
                <a:cs typeface="Times New Roman" panose="02020603050405020304" pitchFamily="18" charset="0"/>
              </a:rPr>
              <a:t>老师所带领的团队开发出来的人脸识别库，开源免费可用，其核心算法为机器学习</a:t>
            </a:r>
            <a:r>
              <a:rPr lang="zh-CN" altLang="zh-CN"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en-US" altLang="zh-CN" sz="2400" b="1" dirty="0" err="1" smtClean="0">
                <a:latin typeface="+mn-ea"/>
              </a:rPr>
              <a:t>SeetaFace</a:t>
            </a:r>
            <a:r>
              <a:rPr lang="zh-CN" altLang="zh-CN" sz="2400" dirty="0">
                <a:latin typeface="+mn-ea"/>
                <a:cs typeface="Times New Roman" panose="02020603050405020304" pitchFamily="18" charset="0"/>
              </a:rPr>
              <a:t>人脸识别引擎包括了搭建一套全自动人脸识别系统所需的三个核心模块，即：人脸检测模块（</a:t>
            </a:r>
            <a:r>
              <a:rPr lang="en-US" altLang="zh-CN" sz="2400" dirty="0" err="1">
                <a:latin typeface="+mn-ea"/>
              </a:rPr>
              <a:t>SeetaFace</a:t>
            </a:r>
            <a:r>
              <a:rPr lang="en-US" altLang="zh-CN" sz="2400" dirty="0">
                <a:latin typeface="+mn-ea"/>
              </a:rPr>
              <a:t> Detection</a:t>
            </a:r>
            <a:r>
              <a:rPr lang="zh-CN" altLang="zh-CN" sz="2400" dirty="0">
                <a:latin typeface="+mn-ea"/>
                <a:cs typeface="Times New Roman" panose="02020603050405020304" pitchFamily="18" charset="0"/>
              </a:rPr>
              <a:t>）、面部特征点定位模块（</a:t>
            </a:r>
            <a:r>
              <a:rPr lang="en-US" altLang="zh-CN" sz="2400" dirty="0" err="1">
                <a:latin typeface="+mn-ea"/>
              </a:rPr>
              <a:t>SeetaFace</a:t>
            </a:r>
            <a:r>
              <a:rPr lang="en-US" altLang="zh-CN" sz="2400" dirty="0">
                <a:latin typeface="+mn-ea"/>
              </a:rPr>
              <a:t> Alignment</a:t>
            </a:r>
            <a:r>
              <a:rPr lang="zh-CN" altLang="zh-CN" sz="2400" dirty="0">
                <a:latin typeface="+mn-ea"/>
                <a:cs typeface="Times New Roman" panose="02020603050405020304" pitchFamily="18" charset="0"/>
              </a:rPr>
              <a:t>）以及人脸特征提取与比对模块（</a:t>
            </a:r>
            <a:r>
              <a:rPr lang="en-US" altLang="zh-CN" sz="2400" dirty="0" err="1">
                <a:latin typeface="+mn-ea"/>
              </a:rPr>
              <a:t>SeetaFace</a:t>
            </a:r>
            <a:r>
              <a:rPr lang="en-US" altLang="zh-CN" sz="2400" dirty="0">
                <a:latin typeface="+mn-ea"/>
              </a:rPr>
              <a:t> Identification</a:t>
            </a:r>
            <a:r>
              <a:rPr lang="zh-CN" altLang="zh-CN" sz="2400" dirty="0">
                <a:latin typeface="+mn-ea"/>
                <a:cs typeface="Times New Roman" panose="02020603050405020304" pitchFamily="18" charset="0"/>
              </a:rPr>
              <a:t>）</a:t>
            </a:r>
            <a:r>
              <a:rPr lang="zh-CN" altLang="zh-CN"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zh-CN" altLang="zh-CN" sz="2400" dirty="0" smtClean="0">
                <a:latin typeface="+mn-ea"/>
                <a:cs typeface="Times New Roman" panose="02020603050405020304" pitchFamily="18" charset="0"/>
              </a:rPr>
              <a:t>本工程</a:t>
            </a:r>
            <a:r>
              <a:rPr lang="zh-CN" altLang="en-US" sz="2400" dirty="0" smtClean="0">
                <a:latin typeface="+mn-ea"/>
                <a:cs typeface="Times New Roman" panose="02020603050405020304" pitchFamily="18" charset="0"/>
              </a:rPr>
              <a:t>仅使用</a:t>
            </a:r>
            <a:r>
              <a:rPr lang="en-US" altLang="zh-CN" sz="2400" dirty="0" err="1" smtClean="0">
                <a:latin typeface="+mn-ea"/>
              </a:rPr>
              <a:t>SeetaFace</a:t>
            </a:r>
            <a:r>
              <a:rPr lang="zh-CN" altLang="zh-CN" sz="2400" dirty="0">
                <a:latin typeface="+mn-ea"/>
                <a:cs typeface="Times New Roman" panose="02020603050405020304" pitchFamily="18" charset="0"/>
              </a:rPr>
              <a:t>开源项目中的</a:t>
            </a:r>
            <a:r>
              <a:rPr lang="zh-CN" altLang="zh-CN" sz="2400" b="1" dirty="0">
                <a:latin typeface="+mn-ea"/>
                <a:cs typeface="Times New Roman" panose="02020603050405020304" pitchFamily="18" charset="0"/>
              </a:rPr>
              <a:t>人脸检测</a:t>
            </a:r>
            <a:r>
              <a:rPr lang="zh-CN" altLang="zh-CN" sz="2400" dirty="0" smtClean="0">
                <a:latin typeface="+mn-ea"/>
                <a:cs typeface="Times New Roman" panose="02020603050405020304" pitchFamily="18" charset="0"/>
              </a:rPr>
              <a:t>模块</a:t>
            </a:r>
            <a:r>
              <a:rPr lang="zh-CN" altLang="en-US"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pPr marL="342900" indent="-342900">
              <a:lnSpc>
                <a:spcPct val="150000"/>
              </a:lnSpc>
              <a:buFont typeface="Wingdings" panose="05000000000000000000" pitchFamily="2" charset="2"/>
              <a:buChar char="n"/>
            </a:pPr>
            <a:r>
              <a:rPr lang="en-US" altLang="zh-CN" sz="2400" b="1" dirty="0" err="1" smtClean="0">
                <a:latin typeface="+mn-ea"/>
              </a:rPr>
              <a:t>SeetaFace</a:t>
            </a:r>
            <a:r>
              <a:rPr lang="zh-CN" altLang="en-US" sz="2400" b="1" dirty="0">
                <a:latin typeface="+mn-ea"/>
              </a:rPr>
              <a:t>源码</a:t>
            </a:r>
            <a:r>
              <a:rPr lang="zh-CN" altLang="en-US" sz="2400" dirty="0" smtClean="0">
                <a:latin typeface="+mn-ea"/>
              </a:rPr>
              <a:t>下载链接：</a:t>
            </a:r>
            <a:r>
              <a:rPr lang="en-US" altLang="zh-CN" sz="2400" dirty="0" smtClean="0">
                <a:latin typeface="+mn-ea"/>
                <a:hlinkClick r:id="rId2"/>
              </a:rPr>
              <a:t>https</a:t>
            </a:r>
            <a:r>
              <a:rPr lang="en-US" altLang="zh-CN" sz="2400" dirty="0">
                <a:latin typeface="+mn-ea"/>
                <a:hlinkClick r:id="rId2"/>
              </a:rPr>
              <a:t>://github.com/seetaface/SeetaFaceEngine</a:t>
            </a:r>
            <a:endParaRPr lang="zh-CN" altLang="en-US" sz="2400" dirty="0">
              <a:latin typeface="+mn-ea"/>
            </a:endParaRPr>
          </a:p>
        </p:txBody>
      </p:sp>
    </p:spTree>
    <p:extLst>
      <p:ext uri="{BB962C8B-B14F-4D97-AF65-F5344CB8AC3E}">
        <p14:creationId xmlns:p14="http://schemas.microsoft.com/office/powerpoint/2010/main" val="248763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96600" y="1453949"/>
            <a:ext cx="10384821" cy="4893647"/>
          </a:xfrm>
          <a:prstGeom prst="rect">
            <a:avLst/>
          </a:prstGeom>
          <a:noFill/>
        </p:spPr>
        <p:txBody>
          <a:bodyPr wrap="square" rtlCol="0">
            <a:spAutoFit/>
          </a:bodyPr>
          <a:lstStyle/>
          <a:p>
            <a:r>
              <a:rPr lang="en-US" altLang="zh-CN" sz="2400" dirty="0" err="1" smtClean="0"/>
              <a:t>SeetaFace</a:t>
            </a:r>
            <a:r>
              <a:rPr lang="zh-CN" altLang="en-US" sz="2400" dirty="0" smtClean="0"/>
              <a:t>相关资料：</a:t>
            </a:r>
            <a:endParaRPr lang="en-US" altLang="zh-CN" sz="2400" dirty="0" smtClean="0"/>
          </a:p>
          <a:p>
            <a:endParaRPr lang="en-US" altLang="zh-CN" sz="2400" dirty="0" smtClean="0"/>
          </a:p>
          <a:p>
            <a:r>
              <a:rPr lang="en-US" altLang="zh-CN" sz="2400" dirty="0" smtClean="0">
                <a:hlinkClick r:id="rId2"/>
              </a:rPr>
              <a:t>https</a:t>
            </a:r>
            <a:r>
              <a:rPr lang="en-US" altLang="zh-CN" sz="2400" dirty="0">
                <a:hlinkClick r:id="rId2"/>
              </a:rPr>
              <a:t>://blog.csdn.net/Taily_Duan/article/details/52626220?fps=1&amp;locationNum=7</a:t>
            </a:r>
            <a:endParaRPr lang="en-US" altLang="zh-CN" sz="2400" dirty="0"/>
          </a:p>
          <a:p>
            <a:endParaRPr lang="en-US" altLang="zh-CN" sz="2400" dirty="0" smtClean="0"/>
          </a:p>
          <a:p>
            <a:r>
              <a:rPr lang="en-US" altLang="zh-CN" sz="2400" dirty="0">
                <a:hlinkClick r:id="rId3"/>
              </a:rPr>
              <a:t>http://</a:t>
            </a:r>
            <a:r>
              <a:rPr lang="en-US" altLang="zh-CN" sz="2400" dirty="0" smtClean="0">
                <a:hlinkClick r:id="rId3"/>
              </a:rPr>
              <a:t>chuansong.me/n/757589351939</a:t>
            </a:r>
            <a:endParaRPr lang="en-US" altLang="zh-CN" sz="2400" dirty="0" smtClean="0"/>
          </a:p>
          <a:p>
            <a:endParaRPr lang="en-US" altLang="zh-CN" sz="2400" dirty="0"/>
          </a:p>
          <a:p>
            <a:r>
              <a:rPr lang="en-US" altLang="zh-CN" sz="2400" dirty="0" smtClean="0"/>
              <a:t>LAB</a:t>
            </a:r>
            <a:r>
              <a:rPr lang="zh-CN" altLang="en-US" sz="2400" dirty="0" smtClean="0"/>
              <a:t>特征：</a:t>
            </a:r>
            <a:endParaRPr lang="en-US" altLang="zh-CN" sz="2400" dirty="0" smtClean="0"/>
          </a:p>
          <a:p>
            <a:endParaRPr lang="en-US" altLang="zh-CN" sz="2400" dirty="0"/>
          </a:p>
          <a:p>
            <a:r>
              <a:rPr lang="en-US" altLang="zh-CN" sz="2400" dirty="0">
                <a:hlinkClick r:id="rId4"/>
              </a:rPr>
              <a:t>https://</a:t>
            </a:r>
            <a:r>
              <a:rPr lang="en-US" altLang="zh-CN" sz="2400" dirty="0" smtClean="0">
                <a:hlinkClick r:id="rId4"/>
              </a:rPr>
              <a:t>blog.csdn.net/fewofssd/article/details/77447047</a:t>
            </a:r>
            <a:endParaRPr lang="en-US" altLang="zh-CN" sz="2400" dirty="0" smtClean="0"/>
          </a:p>
          <a:p>
            <a:endParaRPr lang="en-US" altLang="zh-CN" sz="2400" dirty="0"/>
          </a:p>
          <a:p>
            <a:r>
              <a:rPr lang="en-US" altLang="zh-CN" sz="2400" dirty="0" smtClean="0"/>
              <a:t>MLP</a:t>
            </a:r>
            <a:r>
              <a:rPr lang="zh-CN" altLang="en-US" sz="2400" dirty="0" smtClean="0"/>
              <a:t>：</a:t>
            </a:r>
            <a:endParaRPr lang="en-US" altLang="zh-CN" sz="2400" dirty="0" smtClean="0"/>
          </a:p>
          <a:p>
            <a:endParaRPr lang="en-US" altLang="zh-CN" sz="2400" dirty="0"/>
          </a:p>
          <a:p>
            <a:r>
              <a:rPr lang="en-US" altLang="zh-CN" sz="2400" dirty="0" smtClean="0">
                <a:hlinkClick r:id="rId5"/>
              </a:rPr>
              <a:t>https</a:t>
            </a:r>
            <a:r>
              <a:rPr lang="en-US" altLang="zh-CN" sz="2400" dirty="0">
                <a:hlinkClick r:id="rId5"/>
              </a:rPr>
              <a:t>://blog.csdn.net/xholes/article/details/78461164</a:t>
            </a:r>
            <a:endParaRPr lang="zh-CN" altLang="en-US" sz="2400" dirty="0"/>
          </a:p>
        </p:txBody>
      </p:sp>
      <p:sp>
        <p:nvSpPr>
          <p:cNvPr id="8" name="矩形 7"/>
          <p:cNvSpPr/>
          <p:nvPr/>
        </p:nvSpPr>
        <p:spPr>
          <a:xfrm>
            <a:off x="1419606" y="335418"/>
            <a:ext cx="3653839" cy="523220"/>
          </a:xfrm>
          <a:prstGeom prst="rect">
            <a:avLst/>
          </a:prstGeom>
        </p:spPr>
        <p:txBody>
          <a:bodyPr wrap="square">
            <a:spAutoFit/>
          </a:bodyPr>
          <a:lstStyle/>
          <a:p>
            <a:pPr algn="ctr"/>
            <a:r>
              <a:rPr lang="en-US" altLang="zh-CN" sz="2800" b="1" i="1" dirty="0" err="1" smtClean="0">
                <a:solidFill>
                  <a:srgbClr val="005DA2"/>
                </a:solidFill>
                <a:latin typeface="微软雅黑" panose="020B0503020204020204" pitchFamily="34" charset="-122"/>
                <a:ea typeface="微软雅黑" panose="020B0503020204020204" pitchFamily="34" charset="-122"/>
              </a:rPr>
              <a:t>SeetaFace</a:t>
            </a:r>
            <a:r>
              <a:rPr lang="zh-CN" altLang="en-US" sz="2800" b="1" i="1" dirty="0" smtClean="0">
                <a:solidFill>
                  <a:srgbClr val="005DA2"/>
                </a:solidFill>
                <a:latin typeface="微软雅黑" panose="020B0503020204020204" pitchFamily="34" charset="-122"/>
                <a:ea typeface="微软雅黑" panose="020B0503020204020204" pitchFamily="34" charset="-122"/>
              </a:rPr>
              <a:t>人脸检测</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873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419606" y="335418"/>
            <a:ext cx="3653839" cy="523220"/>
          </a:xfrm>
          <a:prstGeom prst="rect">
            <a:avLst/>
          </a:prstGeom>
        </p:spPr>
        <p:txBody>
          <a:bodyPr wrap="square">
            <a:spAutoFit/>
          </a:bodyPr>
          <a:lstStyle/>
          <a:p>
            <a:pPr algn="ctr"/>
            <a:r>
              <a:rPr lang="en-US" altLang="zh-CN" sz="2800" b="1" i="1" dirty="0" err="1" smtClean="0">
                <a:solidFill>
                  <a:srgbClr val="005DA2"/>
                </a:solidFill>
                <a:latin typeface="微软雅黑" panose="020B0503020204020204" pitchFamily="34" charset="-122"/>
                <a:ea typeface="微软雅黑" panose="020B0503020204020204" pitchFamily="34" charset="-122"/>
              </a:rPr>
              <a:t>SeetaFace</a:t>
            </a:r>
            <a:r>
              <a:rPr lang="zh-CN" altLang="en-US" sz="2800" b="1" i="1" dirty="0" smtClean="0">
                <a:solidFill>
                  <a:srgbClr val="005DA2"/>
                </a:solidFill>
                <a:latin typeface="微软雅黑" panose="020B0503020204020204" pitchFamily="34" charset="-122"/>
                <a:ea typeface="微软雅黑" panose="020B0503020204020204" pitchFamily="34" charset="-122"/>
              </a:rPr>
              <a:t>人脸检测</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2"/>
          <a:stretch>
            <a:fillRect/>
          </a:stretch>
        </p:blipFill>
        <p:spPr>
          <a:xfrm>
            <a:off x="1878125" y="1453949"/>
            <a:ext cx="8136030" cy="5038716"/>
          </a:xfrm>
          <a:prstGeom prst="rect">
            <a:avLst/>
          </a:prstGeom>
        </p:spPr>
      </p:pic>
    </p:spTree>
    <p:extLst>
      <p:ext uri="{BB962C8B-B14F-4D97-AF65-F5344CB8AC3E}">
        <p14:creationId xmlns:p14="http://schemas.microsoft.com/office/powerpoint/2010/main" val="1265936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2621452" cy="523220"/>
          </a:xfrm>
          <a:prstGeom prst="rect">
            <a:avLst/>
          </a:prstGeom>
        </p:spPr>
        <p:txBody>
          <a:bodyPr wrap="square">
            <a:spAutoFit/>
          </a:bodyPr>
          <a:lstStyle/>
          <a:p>
            <a:pPr algn="ctr"/>
            <a:r>
              <a:rPr lang="zh-CN" altLang="en-US" sz="2800" b="1" i="1" dirty="0" smtClean="0">
                <a:solidFill>
                  <a:srgbClr val="005DA2"/>
                </a:solidFill>
                <a:latin typeface="微软雅黑" panose="020B0503020204020204" pitchFamily="34" charset="-122"/>
                <a:ea typeface="微软雅黑" panose="020B0503020204020204" pitchFamily="34" charset="-122"/>
              </a:rPr>
              <a:t>安全帽检测</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245516" y="1453948"/>
            <a:ext cx="2621452" cy="3414361"/>
          </a:xfrm>
          <a:prstGeom prst="rect">
            <a:avLst/>
          </a:prstGeom>
        </p:spPr>
      </p:pic>
      <p:pic>
        <p:nvPicPr>
          <p:cNvPr id="9" name="图片 8"/>
          <p:cNvPicPr>
            <a:picLocks noChangeAspect="1"/>
          </p:cNvPicPr>
          <p:nvPr/>
        </p:nvPicPr>
        <p:blipFill>
          <a:blip r:embed="rId3"/>
          <a:stretch>
            <a:fillRect/>
          </a:stretch>
        </p:blipFill>
        <p:spPr>
          <a:xfrm>
            <a:off x="6787707" y="1453948"/>
            <a:ext cx="2582659" cy="3414361"/>
          </a:xfrm>
          <a:prstGeom prst="rect">
            <a:avLst/>
          </a:prstGeom>
        </p:spPr>
      </p:pic>
      <p:pic>
        <p:nvPicPr>
          <p:cNvPr id="11" name="图片 10"/>
          <p:cNvPicPr>
            <a:picLocks noChangeAspect="1"/>
          </p:cNvPicPr>
          <p:nvPr/>
        </p:nvPicPr>
        <p:blipFill>
          <a:blip r:embed="rId4"/>
          <a:stretch>
            <a:fillRect/>
          </a:stretch>
        </p:blipFill>
        <p:spPr>
          <a:xfrm>
            <a:off x="2245516" y="5445956"/>
            <a:ext cx="7359275" cy="566113"/>
          </a:xfrm>
          <a:prstGeom prst="rect">
            <a:avLst/>
          </a:prstGeom>
        </p:spPr>
      </p:pic>
    </p:spTree>
    <p:extLst>
      <p:ext uri="{BB962C8B-B14F-4D97-AF65-F5344CB8AC3E}">
        <p14:creationId xmlns:p14="http://schemas.microsoft.com/office/powerpoint/2010/main" val="1599325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1999869" cy="523220"/>
          </a:xfrm>
          <a:prstGeom prst="rect">
            <a:avLst/>
          </a:prstGeom>
        </p:spPr>
        <p:txBody>
          <a:bodyPr wrap="square">
            <a:spAutoFit/>
          </a:bodyPr>
          <a:lstStyle/>
          <a:p>
            <a:pPr algn="ctr"/>
            <a:r>
              <a:rPr lang="zh-CN" altLang="en-US" sz="2800" b="1" i="1" dirty="0">
                <a:solidFill>
                  <a:srgbClr val="005DA2"/>
                </a:solidFill>
                <a:latin typeface="微软雅黑" panose="020B0503020204020204" pitchFamily="34" charset="-122"/>
                <a:ea typeface="微软雅黑" panose="020B0503020204020204" pitchFamily="34" charset="-122"/>
              </a:rPr>
              <a:t>效果展示</a:t>
            </a:r>
          </a:p>
        </p:txBody>
      </p:sp>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2971" y="3885304"/>
            <a:ext cx="3514367" cy="277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7338" y="1130753"/>
            <a:ext cx="3487675" cy="275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57338" y="3885304"/>
            <a:ext cx="3523264" cy="277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6"/>
          <p:cNvSpPr txBox="1">
            <a:spLocks noChangeArrowheads="1"/>
          </p:cNvSpPr>
          <p:nvPr/>
        </p:nvSpPr>
        <p:spPr bwMode="auto">
          <a:xfrm>
            <a:off x="9641911" y="2189674"/>
            <a:ext cx="187166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sz="2000" dirty="0"/>
              <a:t>对视频图像进行安全帽佩戴情况检测，框出视频中未佩戴安全帽的人员并发</a:t>
            </a:r>
            <a:r>
              <a:rPr lang="zh-CN" altLang="en-US" sz="2000" dirty="0" smtClean="0"/>
              <a:t>出预警</a:t>
            </a:r>
            <a:endParaRPr lang="zh-CN" altLang="en-US" sz="2000" dirty="0"/>
          </a:p>
        </p:txBody>
      </p:sp>
      <p:pic>
        <p:nvPicPr>
          <p:cNvPr id="9"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9625" y="1130753"/>
            <a:ext cx="3514367" cy="277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9641911" y="5545394"/>
            <a:ext cx="1420761" cy="461665"/>
          </a:xfrm>
          <a:prstGeom prst="rect">
            <a:avLst/>
          </a:prstGeom>
          <a:noFill/>
        </p:spPr>
        <p:txBody>
          <a:bodyPr wrap="square" rtlCol="0">
            <a:spAutoFit/>
          </a:bodyPr>
          <a:lstStyle/>
          <a:p>
            <a:r>
              <a:rPr lang="zh-CN" altLang="en-US" sz="2400" dirty="0" smtClean="0">
                <a:hlinkClick r:id="rId6" action="ppaction://hlinkfile"/>
              </a:rPr>
              <a:t>视频</a:t>
            </a:r>
            <a:endParaRPr lang="zh-CN" altLang="en-US" sz="2400" dirty="0"/>
          </a:p>
        </p:txBody>
      </p:sp>
    </p:spTree>
    <p:extLst>
      <p:ext uri="{BB962C8B-B14F-4D97-AF65-F5344CB8AC3E}">
        <p14:creationId xmlns:p14="http://schemas.microsoft.com/office/powerpoint/2010/main" val="2163690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4" name="直接连接符 3"/>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419607" y="335418"/>
            <a:ext cx="1544820" cy="523220"/>
          </a:xfrm>
          <a:prstGeom prst="rect">
            <a:avLst/>
          </a:prstGeom>
        </p:spPr>
        <p:txBody>
          <a:bodyPr wrap="square">
            <a:spAutoFit/>
          </a:bodyPr>
          <a:lstStyle/>
          <a:p>
            <a:pPr algn="ctr"/>
            <a:r>
              <a:rPr lang="zh-CN" altLang="en-US" sz="2800" b="1" i="1" dirty="0" smtClean="0">
                <a:solidFill>
                  <a:srgbClr val="005DA2"/>
                </a:solidFill>
                <a:latin typeface="微软雅黑" panose="020B0503020204020204" pitchFamily="34" charset="-122"/>
                <a:ea typeface="微软雅黑" panose="020B0503020204020204" pitchFamily="34" charset="-122"/>
              </a:rPr>
              <a:t>小作业</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685079" y="1925897"/>
            <a:ext cx="8438032"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smtClean="0"/>
              <a:t>用其他任意算法实现一幅图像中的人脸检测，要求图像中的人脸不少于</a:t>
            </a:r>
            <a:r>
              <a:rPr lang="en-US" altLang="zh-CN" sz="2400" dirty="0" smtClean="0"/>
              <a:t>3</a:t>
            </a:r>
            <a:r>
              <a:rPr lang="zh-CN" altLang="en-US" sz="2400" dirty="0" smtClean="0"/>
              <a:t>个，编程开发环境可用</a:t>
            </a:r>
            <a:r>
              <a:rPr lang="en-US" altLang="zh-CN" sz="2400" dirty="0" smtClean="0"/>
              <a:t>MATLAB</a:t>
            </a:r>
            <a:r>
              <a:rPr lang="zh-CN" altLang="en-US" sz="2400" dirty="0" smtClean="0"/>
              <a:t>、</a:t>
            </a:r>
            <a:r>
              <a:rPr lang="en-US" altLang="zh-CN" sz="2400" dirty="0" err="1" smtClean="0"/>
              <a:t>OpenCV</a:t>
            </a:r>
            <a:r>
              <a:rPr lang="zh-CN" altLang="en-US" sz="2400" dirty="0" smtClean="0"/>
              <a:t>、</a:t>
            </a:r>
            <a:r>
              <a:rPr lang="en-US" altLang="zh-CN" sz="2400" dirty="0" err="1" smtClean="0"/>
              <a:t>Halcon</a:t>
            </a:r>
            <a:r>
              <a:rPr lang="zh-CN" altLang="en-US" sz="2400" dirty="0" smtClean="0"/>
              <a:t>等。</a:t>
            </a:r>
            <a:endParaRPr lang="en-US" altLang="zh-CN" sz="2400" dirty="0" smtClean="0"/>
          </a:p>
          <a:p>
            <a:pPr marL="342900" indent="-342900">
              <a:lnSpc>
                <a:spcPct val="150000"/>
              </a:lnSpc>
              <a:buFont typeface="Wingdings" panose="05000000000000000000" pitchFamily="2" charset="2"/>
              <a:buChar char="n"/>
            </a:pPr>
            <a:r>
              <a:rPr lang="zh-CN" altLang="en-US" sz="2400" dirty="0" smtClean="0"/>
              <a:t>今晚</a:t>
            </a:r>
            <a:r>
              <a:rPr lang="en-US" altLang="zh-CN" sz="2400" dirty="0" smtClean="0"/>
              <a:t>9:30</a:t>
            </a:r>
            <a:r>
              <a:rPr lang="zh-CN" altLang="en-US" sz="2400" dirty="0" smtClean="0"/>
              <a:t>之前</a:t>
            </a:r>
            <a:r>
              <a:rPr lang="zh-CN" altLang="en-US" sz="2400" dirty="0" smtClean="0"/>
              <a:t>将作业打包</a:t>
            </a:r>
            <a:r>
              <a:rPr lang="zh-CN" altLang="en-US" sz="2400" dirty="0" smtClean="0"/>
              <a:t>发</a:t>
            </a:r>
            <a:r>
              <a:rPr lang="zh-CN" altLang="en-US" sz="2400" dirty="0" smtClean="0"/>
              <a:t>我，压缩</a:t>
            </a:r>
            <a:r>
              <a:rPr lang="zh-CN" altLang="en-US" sz="2400" dirty="0" smtClean="0"/>
              <a:t>包命名为个人</a:t>
            </a:r>
            <a:r>
              <a:rPr lang="zh-CN" altLang="en-US" sz="2400" dirty="0"/>
              <a:t>名字，压缩包中应包括</a:t>
            </a:r>
            <a:r>
              <a:rPr lang="zh-CN" altLang="en-US" sz="2400" dirty="0" smtClean="0"/>
              <a:t>：原始图像、代码、检测结果图像、代码运行过程及结果录屏。</a:t>
            </a:r>
            <a:endParaRPr lang="zh-CN" altLang="en-US" sz="2400" dirty="0"/>
          </a:p>
        </p:txBody>
      </p:sp>
    </p:spTree>
    <p:extLst>
      <p:ext uri="{BB962C8B-B14F-4D97-AF65-F5344CB8AC3E}">
        <p14:creationId xmlns:p14="http://schemas.microsoft.com/office/powerpoint/2010/main" val="36714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0" y="1778323"/>
            <a:ext cx="12192000" cy="29972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3"/>
          <p:cNvSpPr txBox="1">
            <a:spLocks noChangeArrowheads="1"/>
          </p:cNvSpPr>
          <p:nvPr>
            <p:custDataLst>
              <p:tags r:id="rId3"/>
            </p:custDataLst>
          </p:nvPr>
        </p:nvSpPr>
        <p:spPr bwMode="auto">
          <a:xfrm>
            <a:off x="2819400" y="2768194"/>
            <a:ext cx="6553199" cy="101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pPr>
            <a:r>
              <a:rPr lang="en-US" altLang="zh-CN" sz="7200" dirty="0">
                <a:solidFill>
                  <a:srgbClr val="FFFFFF"/>
                </a:solidFill>
                <a:latin typeface="Britannic Bold" panose="020B0903060703020204" pitchFamily="34" charset="0"/>
              </a:rPr>
              <a:t>THANK YOU</a:t>
            </a:r>
            <a:r>
              <a:rPr lang="zh-CN" altLang="en-US" sz="7200" dirty="0">
                <a:solidFill>
                  <a:srgbClr val="FFFFFF"/>
                </a:solidFill>
                <a:latin typeface="Britannic Bold" panose="020B0903060703020204" pitchFamily="34" charset="0"/>
              </a:rPr>
              <a:t>！</a:t>
            </a:r>
          </a:p>
        </p:txBody>
      </p:sp>
    </p:spTree>
    <p:custDataLst>
      <p:tags r:id="rId1"/>
    </p:custDataLst>
    <p:extLst>
      <p:ext uri="{BB962C8B-B14F-4D97-AF65-F5344CB8AC3E}">
        <p14:creationId xmlns:p14="http://schemas.microsoft.com/office/powerpoint/2010/main" val="36459221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PPT</a:t>
            </a:r>
            <a:r>
              <a:rPr lang="zh-CN" altLang="en-US" sz="100" dirty="0" smtClean="0">
                <a:solidFill>
                  <a:schemeClr val="bg1"/>
                </a:solidFill>
              </a:rPr>
              <a:t>论坛：</a:t>
            </a:r>
            <a:r>
              <a:rPr lang="en-US" altLang="zh-CN" sz="100" dirty="0" smtClean="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sp>
        <p:nvSpPr>
          <p:cNvPr id="3" name="矩形 2"/>
          <p:cNvSpPr/>
          <p:nvPr/>
        </p:nvSpPr>
        <p:spPr>
          <a:xfrm>
            <a:off x="-1" y="0"/>
            <a:ext cx="3004458" cy="68580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11627" y="2403028"/>
            <a:ext cx="1981202" cy="769441"/>
          </a:xfrm>
          <a:prstGeom prst="rect">
            <a:avLst/>
          </a:prstGeom>
          <a:noFill/>
        </p:spPr>
        <p:txBody>
          <a:bodyPr wrap="square" rtlCol="0">
            <a:spAutoFit/>
          </a:bodyPr>
          <a:lstStyle/>
          <a:p>
            <a:pPr algn="ctr"/>
            <a:r>
              <a:rPr lang="zh-CN" altLang="en-US" sz="4400" b="1" dirty="0" smtClean="0">
                <a:solidFill>
                  <a:schemeClr val="bg1"/>
                </a:solidFill>
                <a:latin typeface="微软雅黑" panose="020B0503020204020204" pitchFamily="34" charset="-122"/>
                <a:ea typeface="微软雅黑" panose="020B0503020204020204" pitchFamily="34" charset="-122"/>
              </a:rPr>
              <a:t>目 </a:t>
            </a:r>
            <a:r>
              <a:rPr lang="en-US" altLang="zh-CN" sz="4400" b="1" dirty="0" smtClean="0">
                <a:solidFill>
                  <a:schemeClr val="bg1"/>
                </a:solidFill>
                <a:latin typeface="微软雅黑" panose="020B0503020204020204" pitchFamily="34" charset="-122"/>
                <a:ea typeface="微软雅黑" panose="020B0503020204020204" pitchFamily="34" charset="-122"/>
              </a:rPr>
              <a:t> </a:t>
            </a:r>
            <a:r>
              <a:rPr lang="zh-CN" altLang="en-US" sz="4400" b="1" dirty="0" smtClean="0">
                <a:solidFill>
                  <a:schemeClr val="bg1"/>
                </a:solidFill>
                <a:latin typeface="微软雅黑" panose="020B0503020204020204" pitchFamily="34" charset="-122"/>
                <a:ea typeface="微软雅黑" panose="020B0503020204020204" pitchFamily="34" charset="-122"/>
              </a:rPr>
              <a:t>录</a:t>
            </a:r>
            <a:endParaRPr lang="en-US" altLang="zh-CN" sz="4400" b="1" dirty="0" smtClean="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706358" y="3316031"/>
            <a:ext cx="1620765" cy="400110"/>
          </a:xfrm>
          <a:prstGeom prst="rect">
            <a:avLst/>
          </a:prstGeom>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CONTENTS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824673" y="1351538"/>
            <a:ext cx="5055927" cy="523220"/>
            <a:chOff x="4824673" y="1351538"/>
            <a:chExt cx="5055927" cy="523220"/>
          </a:xfrm>
        </p:grpSpPr>
        <p:sp>
          <p:nvSpPr>
            <p:cNvPr id="6" name="圆角矩形 5"/>
            <p:cNvSpPr/>
            <p:nvPr/>
          </p:nvSpPr>
          <p:spPr>
            <a:xfrm>
              <a:off x="5776685" y="1387672"/>
              <a:ext cx="4103915" cy="466528"/>
            </a:xfrm>
            <a:prstGeom prst="roundRect">
              <a:avLst/>
            </a:prstGeom>
            <a:solidFill>
              <a:srgbClr val="005DA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4824673" y="1351538"/>
              <a:ext cx="726638" cy="523220"/>
              <a:chOff x="4745153" y="1391697"/>
              <a:chExt cx="704393" cy="507201"/>
            </a:xfrm>
            <a:effectLst>
              <a:outerShdw blurRad="50800" dist="38100" dir="5400000" algn="t" rotWithShape="0">
                <a:prstClr val="black">
                  <a:alpha val="40000"/>
                </a:prstClr>
              </a:outerShdw>
            </a:effectLst>
          </p:grpSpPr>
          <p:sp>
            <p:nvSpPr>
              <p:cNvPr id="8" name="KSO_Shape"/>
              <p:cNvSpPr/>
              <p:nvPr/>
            </p:nvSpPr>
            <p:spPr>
              <a:xfrm rot="16200000">
                <a:off x="4891315" y="1292879"/>
                <a:ext cx="412070" cy="704393"/>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eaLnBrk="1" fontAlgn="auto" hangingPunct="1">
                  <a:spcBef>
                    <a:spcPts val="0"/>
                  </a:spcBef>
                  <a:spcAft>
                    <a:spcPts val="0"/>
                  </a:spcAft>
                  <a:defRPr/>
                </a:pPr>
                <a:endParaRPr lang="zh-CN" altLang="en-US" dirty="0">
                  <a:solidFill>
                    <a:srgbClr val="FFFFFF"/>
                  </a:solidFill>
                </a:endParaRPr>
              </a:p>
            </p:txBody>
          </p:sp>
          <p:sp>
            <p:nvSpPr>
              <p:cNvPr id="9" name="文本框 8"/>
              <p:cNvSpPr txBox="1"/>
              <p:nvPr/>
            </p:nvSpPr>
            <p:spPr>
              <a:xfrm>
                <a:off x="4830268" y="1391697"/>
                <a:ext cx="393455" cy="507201"/>
              </a:xfrm>
              <a:prstGeom prst="rect">
                <a:avLst/>
              </a:prstGeom>
              <a:noFill/>
            </p:spPr>
            <p:txBody>
              <a:bodyPr wrap="none" rtlCol="0">
                <a:spAutoFit/>
              </a:bodyPr>
              <a:lstStyle/>
              <a:p>
                <a:r>
                  <a:rPr lang="en-US" altLang="zh-CN" sz="2800" b="1" dirty="0" smtClean="0">
                    <a:latin typeface="微软雅黑" panose="020B0503020204020204" pitchFamily="34" charset="-122"/>
                    <a:ea typeface="微软雅黑" panose="020B0503020204020204" pitchFamily="34" charset="-122"/>
                  </a:rPr>
                  <a:t>1</a:t>
                </a:r>
                <a:endParaRPr lang="zh-CN" altLang="en-US" sz="2800" b="1" dirty="0">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4824673" y="2910859"/>
            <a:ext cx="5055927" cy="523220"/>
            <a:chOff x="4824673" y="1351538"/>
            <a:chExt cx="5055927" cy="523220"/>
          </a:xfrm>
        </p:grpSpPr>
        <p:sp>
          <p:nvSpPr>
            <p:cNvPr id="25" name="圆角矩形 24"/>
            <p:cNvSpPr/>
            <p:nvPr/>
          </p:nvSpPr>
          <p:spPr>
            <a:xfrm>
              <a:off x="5776685" y="1387672"/>
              <a:ext cx="4103915" cy="466528"/>
            </a:xfrm>
            <a:prstGeom prst="roundRect">
              <a:avLst/>
            </a:prstGeom>
            <a:solidFill>
              <a:srgbClr val="005DA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项目方案</a:t>
              </a:r>
              <a:endParaRPr lang="zh-CN" altLang="en-US" sz="20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824673" y="1351538"/>
              <a:ext cx="726638" cy="523220"/>
              <a:chOff x="4745153" y="1391697"/>
              <a:chExt cx="704393" cy="507201"/>
            </a:xfrm>
            <a:effectLst>
              <a:outerShdw blurRad="50800" dist="38100" dir="5400000" algn="t" rotWithShape="0">
                <a:prstClr val="black">
                  <a:alpha val="40000"/>
                </a:prstClr>
              </a:outerShdw>
            </a:effectLst>
          </p:grpSpPr>
          <p:sp>
            <p:nvSpPr>
              <p:cNvPr id="27" name="KSO_Shape"/>
              <p:cNvSpPr/>
              <p:nvPr/>
            </p:nvSpPr>
            <p:spPr>
              <a:xfrm rot="16200000">
                <a:off x="4891315" y="1292879"/>
                <a:ext cx="412070" cy="704393"/>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eaLnBrk="1" fontAlgn="auto" hangingPunct="1">
                  <a:spcBef>
                    <a:spcPts val="0"/>
                  </a:spcBef>
                  <a:spcAft>
                    <a:spcPts val="0"/>
                  </a:spcAft>
                  <a:defRPr/>
                </a:pPr>
                <a:endParaRPr lang="zh-CN" altLang="en-US" dirty="0">
                  <a:solidFill>
                    <a:srgbClr val="FFFFFF"/>
                  </a:solidFill>
                </a:endParaRPr>
              </a:p>
            </p:txBody>
          </p:sp>
          <p:sp>
            <p:nvSpPr>
              <p:cNvPr id="28" name="文本框 27"/>
              <p:cNvSpPr txBox="1"/>
              <p:nvPr/>
            </p:nvSpPr>
            <p:spPr>
              <a:xfrm>
                <a:off x="4830268" y="1391697"/>
                <a:ext cx="393455" cy="507201"/>
              </a:xfrm>
              <a:prstGeom prst="rect">
                <a:avLst/>
              </a:prstGeom>
              <a:noFill/>
            </p:spPr>
            <p:txBody>
              <a:bodyPr wrap="none" rtlCol="0">
                <a:spAutoFit/>
              </a:bodyPr>
              <a:lstStyle/>
              <a:p>
                <a:r>
                  <a:rPr lang="en-US" altLang="zh-CN" sz="2800" b="1" dirty="0" smtClean="0">
                    <a:latin typeface="微软雅黑" panose="020B0503020204020204" pitchFamily="34" charset="-122"/>
                    <a:ea typeface="微软雅黑" panose="020B0503020204020204" pitchFamily="34" charset="-122"/>
                  </a:rPr>
                  <a:t>2</a:t>
                </a:r>
                <a:endParaRPr lang="zh-CN" altLang="en-US" sz="2800" b="1" dirty="0">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4824673" y="4526872"/>
            <a:ext cx="5055927" cy="523220"/>
            <a:chOff x="4824673" y="1351538"/>
            <a:chExt cx="5055927" cy="523220"/>
          </a:xfrm>
        </p:grpSpPr>
        <p:sp>
          <p:nvSpPr>
            <p:cNvPr id="30" name="圆角矩形 29"/>
            <p:cNvSpPr/>
            <p:nvPr/>
          </p:nvSpPr>
          <p:spPr>
            <a:xfrm>
              <a:off x="5776685" y="1387672"/>
              <a:ext cx="4103915" cy="466528"/>
            </a:xfrm>
            <a:prstGeom prst="roundRect">
              <a:avLst/>
            </a:prstGeom>
            <a:solidFill>
              <a:srgbClr val="005DA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效果展示</a:t>
              </a:r>
              <a:endParaRPr lang="zh-CN" altLang="en-US" sz="2000" b="1"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4824673" y="1351538"/>
              <a:ext cx="726638" cy="523220"/>
              <a:chOff x="4745153" y="1391697"/>
              <a:chExt cx="704393" cy="507201"/>
            </a:xfrm>
            <a:effectLst>
              <a:outerShdw blurRad="50800" dist="38100" dir="5400000" algn="t" rotWithShape="0">
                <a:prstClr val="black">
                  <a:alpha val="40000"/>
                </a:prstClr>
              </a:outerShdw>
            </a:effectLst>
          </p:grpSpPr>
          <p:sp>
            <p:nvSpPr>
              <p:cNvPr id="32" name="KSO_Shape"/>
              <p:cNvSpPr/>
              <p:nvPr/>
            </p:nvSpPr>
            <p:spPr>
              <a:xfrm rot="16200000">
                <a:off x="4891315" y="1292879"/>
                <a:ext cx="412070" cy="704393"/>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eaLnBrk="1" fontAlgn="auto" hangingPunct="1">
                  <a:spcBef>
                    <a:spcPts val="0"/>
                  </a:spcBef>
                  <a:spcAft>
                    <a:spcPts val="0"/>
                  </a:spcAft>
                  <a:defRPr/>
                </a:pPr>
                <a:endParaRPr lang="zh-CN" altLang="en-US" dirty="0">
                  <a:solidFill>
                    <a:srgbClr val="FFFFFF"/>
                  </a:solidFill>
                </a:endParaRPr>
              </a:p>
            </p:txBody>
          </p:sp>
          <p:sp>
            <p:nvSpPr>
              <p:cNvPr id="33" name="文本框 32"/>
              <p:cNvSpPr txBox="1"/>
              <p:nvPr/>
            </p:nvSpPr>
            <p:spPr>
              <a:xfrm>
                <a:off x="4830268" y="1391697"/>
                <a:ext cx="393455" cy="507201"/>
              </a:xfrm>
              <a:prstGeom prst="rect">
                <a:avLst/>
              </a:prstGeom>
              <a:noFill/>
            </p:spPr>
            <p:txBody>
              <a:bodyPr wrap="none" rtlCol="0">
                <a:spAutoFit/>
              </a:bodyPr>
              <a:lstStyle/>
              <a:p>
                <a:r>
                  <a:rPr lang="en-US" altLang="zh-CN" sz="2800" b="1" dirty="0" smtClean="0">
                    <a:latin typeface="微软雅黑" panose="020B0503020204020204" pitchFamily="34" charset="-122"/>
                    <a:ea typeface="微软雅黑" panose="020B0503020204020204" pitchFamily="34" charset="-122"/>
                  </a:rPr>
                  <a:t>3</a:t>
                </a:r>
                <a:endParaRPr lang="zh-CN" altLang="en-US" sz="2800" b="1" dirty="0">
                  <a:latin typeface="微软雅黑" panose="020B0503020204020204" pitchFamily="34" charset="-122"/>
                  <a:ea typeface="微软雅黑" panose="020B0503020204020204" pitchFamily="34" charset="-122"/>
                </a:endParaRPr>
              </a:p>
            </p:txBody>
          </p:sp>
        </p:grpSp>
      </p:grpSp>
      <p:sp>
        <p:nvSpPr>
          <p:cNvPr id="2" name="矩形 1"/>
          <p:cNvSpPr/>
          <p:nvPr/>
        </p:nvSpPr>
        <p:spPr>
          <a:xfrm>
            <a:off x="7223348" y="1423607"/>
            <a:ext cx="1210588" cy="400110"/>
          </a:xfrm>
          <a:prstGeom prst="rect">
            <a:avLst/>
          </a:prstGeom>
        </p:spPr>
        <p:txBody>
          <a:bodyPr wrap="non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项目背景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09942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par>
                                <p:cTn id="8" presetID="3" presetClass="emph" presetSubtype="2" fill="hold" nodeType="withEffect">
                                  <p:stCondLst>
                                    <p:cond delay="0"/>
                                  </p:stCondLst>
                                  <p:childTnLst>
                                    <p:animClr clrSpc="rgb" dir="cw">
                                      <p:cBhvr override="childStyle">
                                        <p:cTn id="9" dur="100" fill="hold"/>
                                        <p:tgtEl>
                                          <p:spTgt spid="2">
                                            <p:txEl>
                                              <p:pRg st="0" end="0"/>
                                            </p:txEl>
                                          </p:spTgt>
                                        </p:tgtEl>
                                        <p:attrNameLst>
                                          <p:attrName>style.color</p:attrName>
                                        </p:attrNameLst>
                                      </p:cBhvr>
                                      <p:to>
                                        <a:srgbClr val="FFC4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2416047" cy="523220"/>
          </a:xfrm>
          <a:prstGeom prst="rect">
            <a:avLst/>
          </a:prstGeom>
        </p:spPr>
        <p:txBody>
          <a:bodyPr wrap="square">
            <a:spAutoFit/>
          </a:bodyPr>
          <a:lstStyle/>
          <a:p>
            <a:pPr algn="ctr"/>
            <a:r>
              <a:rPr lang="en-US" altLang="zh-CN" sz="2800" b="1" i="1" dirty="0" smtClean="0">
                <a:solidFill>
                  <a:srgbClr val="005DA2"/>
                </a:solidFill>
                <a:latin typeface="微软雅黑" panose="020B0503020204020204" pitchFamily="34" charset="-122"/>
                <a:ea typeface="微软雅黑" panose="020B0503020204020204" pitchFamily="34" charset="-122"/>
              </a:rPr>
              <a:t>1 </a:t>
            </a:r>
            <a:r>
              <a:rPr lang="zh-CN" altLang="en-US" sz="2800" b="1" i="1" dirty="0">
                <a:solidFill>
                  <a:srgbClr val="005DA2"/>
                </a:solidFill>
                <a:latin typeface="微软雅黑" panose="020B0503020204020204" pitchFamily="34" charset="-122"/>
                <a:ea typeface="微软雅黑" panose="020B0503020204020204" pitchFamily="34" charset="-122"/>
              </a:rPr>
              <a:t> </a:t>
            </a:r>
            <a:r>
              <a:rPr lang="zh-CN" altLang="en-US" sz="2800" b="1" i="1" dirty="0" smtClean="0">
                <a:solidFill>
                  <a:srgbClr val="005DA2"/>
                </a:solidFill>
                <a:latin typeface="微软雅黑" panose="020B0503020204020204" pitchFamily="34" charset="-122"/>
                <a:ea typeface="微软雅黑" panose="020B0503020204020204" pitchFamily="34" charset="-122"/>
              </a:rPr>
              <a:t>项目背景</a:t>
            </a:r>
            <a:endParaRPr lang="zh-CN" altLang="en-US" sz="2800" b="1" i="1" dirty="0">
              <a:solidFill>
                <a:srgbClr val="005DA2"/>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562254" y="1583140"/>
            <a:ext cx="6408039" cy="584775"/>
          </a:xfrm>
          <a:prstGeom prst="rect">
            <a:avLst/>
          </a:prstGeom>
          <a:noFill/>
        </p:spPr>
        <p:txBody>
          <a:bodyPr wrap="square" rtlCol="0">
            <a:spAutoFit/>
          </a:bodyPr>
          <a:lstStyle/>
          <a:p>
            <a:r>
              <a:rPr lang="zh-CN" altLang="en-US" sz="3200" dirty="0" smtClean="0">
                <a:latin typeface="华文新魏" panose="02010800040101010101" pitchFamily="2" charset="-122"/>
                <a:ea typeface="华文新魏" panose="02010800040101010101" pitchFamily="2" charset="-122"/>
                <a:hlinkClick r:id="rId2" action="ppaction://hlinkfile"/>
              </a:rPr>
              <a:t>柳州站施工安全检测项目工作内容</a:t>
            </a:r>
            <a:endParaRPr lang="en-US" altLang="zh-CN" sz="3200" dirty="0" smtClean="0">
              <a:latin typeface="华文新魏" panose="02010800040101010101" pitchFamily="2" charset="-122"/>
              <a:ea typeface="华文新魏" panose="02010800040101010101" pitchFamily="2" charset="-122"/>
            </a:endParaRPr>
          </a:p>
        </p:txBody>
      </p:sp>
      <p:sp>
        <p:nvSpPr>
          <p:cNvPr id="23" name="文本框 22"/>
          <p:cNvSpPr txBox="1"/>
          <p:nvPr/>
        </p:nvSpPr>
        <p:spPr>
          <a:xfrm>
            <a:off x="1864705" y="2532980"/>
            <a:ext cx="7540803" cy="3600986"/>
          </a:xfrm>
          <a:prstGeom prst="rect">
            <a:avLst/>
          </a:prstGeom>
          <a:noFill/>
        </p:spPr>
        <p:txBody>
          <a:bodyPr wrap="square" rtlCol="0">
            <a:spAutoFit/>
          </a:bodyPr>
          <a:lstStyle/>
          <a:p>
            <a:pPr lvl="0" fontAlgn="base">
              <a:lnSpc>
                <a:spcPct val="150000"/>
              </a:lnSpc>
              <a:spcBef>
                <a:spcPct val="0"/>
              </a:spcBef>
              <a:spcAft>
                <a:spcPct val="0"/>
              </a:spcAft>
              <a:defRPr/>
            </a:pPr>
            <a:r>
              <a:rPr kumimoji="1" lang="zh-CN" altLang="en-US" sz="2800" b="1" dirty="0">
                <a:solidFill>
                  <a:prstClr val="black"/>
                </a:solidFill>
                <a:latin typeface="华文新魏" panose="02010800040101010101" pitchFamily="2" charset="-122"/>
                <a:ea typeface="华文新魏" panose="02010800040101010101" pitchFamily="2" charset="-122"/>
              </a:rPr>
              <a:t>研究内容包括以下几类</a:t>
            </a:r>
            <a:r>
              <a:rPr kumimoji="1" lang="zh-CN" altLang="en-US" sz="2800" b="1" dirty="0" smtClean="0">
                <a:solidFill>
                  <a:prstClr val="black"/>
                </a:solidFill>
                <a:latin typeface="华文新魏" panose="02010800040101010101" pitchFamily="2" charset="-122"/>
                <a:ea typeface="华文新魏" panose="02010800040101010101" pitchFamily="2" charset="-122"/>
              </a:rPr>
              <a:t>：</a:t>
            </a:r>
            <a:endParaRPr kumimoji="1" lang="en-US" altLang="zh-CN" sz="2800" dirty="0">
              <a:solidFill>
                <a:prstClr val="black"/>
              </a:solidFill>
              <a:latin typeface="华文新魏" panose="02010800040101010101" pitchFamily="2" charset="-122"/>
              <a:ea typeface="华文新魏" panose="02010800040101010101" pitchFamily="2" charset="-122"/>
            </a:endParaRPr>
          </a:p>
          <a:p>
            <a:pPr marL="342900" lvl="0" indent="-342900" fontAlgn="base">
              <a:lnSpc>
                <a:spcPct val="150000"/>
              </a:lnSpc>
              <a:spcBef>
                <a:spcPct val="0"/>
              </a:spcBef>
              <a:spcAft>
                <a:spcPct val="0"/>
              </a:spcAft>
              <a:buFont typeface="Wingdings" panose="05000000000000000000" pitchFamily="2" charset="2"/>
              <a:buChar char="n"/>
              <a:defRPr/>
            </a:pPr>
            <a:r>
              <a:rPr kumimoji="1" lang="en-US" altLang="zh-CN" sz="2800" dirty="0" smtClean="0">
                <a:solidFill>
                  <a:prstClr val="black"/>
                </a:solidFill>
                <a:latin typeface="华文新魏" panose="02010800040101010101" pitchFamily="2" charset="-122"/>
                <a:ea typeface="华文新魏" panose="02010800040101010101" pitchFamily="2" charset="-122"/>
              </a:rPr>
              <a:t>1. </a:t>
            </a:r>
            <a:r>
              <a:rPr kumimoji="1" lang="zh-CN" altLang="en-US" sz="2800" dirty="0">
                <a:solidFill>
                  <a:prstClr val="black"/>
                </a:solidFill>
                <a:latin typeface="华文新魏" panose="02010800040101010101" pitchFamily="2" charset="-122"/>
                <a:ea typeface="华文新魏" panose="02010800040101010101" pitchFamily="2" charset="-122"/>
              </a:rPr>
              <a:t>铁道侵限情况检测</a:t>
            </a:r>
            <a:endParaRPr kumimoji="1" lang="en-US" altLang="zh-CN" sz="2800" dirty="0">
              <a:solidFill>
                <a:prstClr val="black"/>
              </a:solidFill>
              <a:latin typeface="华文新魏" panose="02010800040101010101" pitchFamily="2" charset="-122"/>
              <a:ea typeface="华文新魏" panose="02010800040101010101" pitchFamily="2" charset="-122"/>
            </a:endParaRPr>
          </a:p>
          <a:p>
            <a:pPr marL="342900" lvl="0" indent="-342900" fontAlgn="base">
              <a:lnSpc>
                <a:spcPct val="150000"/>
              </a:lnSpc>
              <a:spcBef>
                <a:spcPct val="0"/>
              </a:spcBef>
              <a:spcAft>
                <a:spcPct val="0"/>
              </a:spcAft>
              <a:buFont typeface="Wingdings" panose="05000000000000000000" pitchFamily="2" charset="2"/>
              <a:buChar char="n"/>
              <a:defRPr/>
            </a:pPr>
            <a:r>
              <a:rPr kumimoji="1" lang="en-US" altLang="zh-CN" sz="2800" dirty="0" smtClean="0">
                <a:solidFill>
                  <a:prstClr val="black"/>
                </a:solidFill>
                <a:latin typeface="华文新魏" panose="02010800040101010101" pitchFamily="2" charset="-122"/>
                <a:ea typeface="华文新魏" panose="02010800040101010101" pitchFamily="2" charset="-122"/>
              </a:rPr>
              <a:t>2. </a:t>
            </a:r>
            <a:r>
              <a:rPr kumimoji="1" lang="zh-CN" altLang="en-US" sz="2800" dirty="0">
                <a:solidFill>
                  <a:prstClr val="black"/>
                </a:solidFill>
                <a:latin typeface="华文新魏" panose="02010800040101010101" pitchFamily="2" charset="-122"/>
                <a:ea typeface="华文新魏" panose="02010800040101010101" pitchFamily="2" charset="-122"/>
              </a:rPr>
              <a:t>机械臂下人员进入情况</a:t>
            </a:r>
            <a:r>
              <a:rPr kumimoji="1" lang="zh-CN" altLang="en-US" sz="2800" dirty="0" smtClean="0">
                <a:solidFill>
                  <a:prstClr val="black"/>
                </a:solidFill>
                <a:latin typeface="华文新魏" panose="02010800040101010101" pitchFamily="2" charset="-122"/>
                <a:ea typeface="华文新魏" panose="02010800040101010101" pitchFamily="2" charset="-122"/>
              </a:rPr>
              <a:t>检测</a:t>
            </a:r>
            <a:endParaRPr kumimoji="1" lang="en-US" altLang="zh-CN" sz="2800" dirty="0" smtClean="0">
              <a:solidFill>
                <a:prstClr val="black"/>
              </a:solidFill>
              <a:latin typeface="华文新魏" panose="02010800040101010101" pitchFamily="2" charset="-122"/>
              <a:ea typeface="华文新魏" panose="02010800040101010101" pitchFamily="2" charset="-122"/>
            </a:endParaRPr>
          </a:p>
          <a:p>
            <a:pPr marL="342900" lvl="0" indent="-342900" fontAlgn="base">
              <a:lnSpc>
                <a:spcPct val="150000"/>
              </a:lnSpc>
              <a:spcBef>
                <a:spcPct val="0"/>
              </a:spcBef>
              <a:spcAft>
                <a:spcPct val="0"/>
              </a:spcAft>
              <a:buFont typeface="Wingdings" panose="05000000000000000000" pitchFamily="2" charset="2"/>
              <a:buChar char="n"/>
              <a:defRPr/>
            </a:pPr>
            <a:r>
              <a:rPr kumimoji="1" lang="en-US" altLang="zh-CN" sz="2800" dirty="0" smtClean="0">
                <a:solidFill>
                  <a:prstClr val="black"/>
                </a:solidFill>
                <a:latin typeface="华文新魏" panose="02010800040101010101" pitchFamily="2" charset="-122"/>
                <a:ea typeface="华文新魏" panose="02010800040101010101" pitchFamily="2" charset="-122"/>
              </a:rPr>
              <a:t>3. </a:t>
            </a:r>
            <a:r>
              <a:rPr kumimoji="1" lang="zh-CN" altLang="en-US" sz="2800" dirty="0" smtClean="0">
                <a:solidFill>
                  <a:prstClr val="black"/>
                </a:solidFill>
                <a:latin typeface="华文新魏" panose="02010800040101010101" pitchFamily="2" charset="-122"/>
                <a:ea typeface="华文新魏" panose="02010800040101010101" pitchFamily="2" charset="-122"/>
              </a:rPr>
              <a:t>临边检测</a:t>
            </a:r>
            <a:endParaRPr kumimoji="1" lang="en-US" altLang="zh-CN" sz="2800" dirty="0" smtClean="0">
              <a:solidFill>
                <a:prstClr val="black"/>
              </a:solidFill>
              <a:latin typeface="华文新魏" panose="02010800040101010101" pitchFamily="2" charset="-122"/>
              <a:ea typeface="华文新魏" panose="02010800040101010101" pitchFamily="2" charset="-122"/>
            </a:endParaRPr>
          </a:p>
          <a:p>
            <a:pPr marL="342900" lvl="0" indent="-342900" fontAlgn="base">
              <a:lnSpc>
                <a:spcPct val="150000"/>
              </a:lnSpc>
              <a:spcBef>
                <a:spcPct val="0"/>
              </a:spcBef>
              <a:spcAft>
                <a:spcPct val="0"/>
              </a:spcAft>
              <a:buFont typeface="Wingdings" panose="05000000000000000000" pitchFamily="2" charset="2"/>
              <a:buChar char="n"/>
              <a:defRPr/>
            </a:pPr>
            <a:r>
              <a:rPr kumimoji="1" lang="en-US" altLang="zh-CN" sz="2800" dirty="0" smtClean="0">
                <a:solidFill>
                  <a:prstClr val="black"/>
                </a:solidFill>
                <a:latin typeface="华文新魏" panose="02010800040101010101" pitchFamily="2" charset="-122"/>
                <a:ea typeface="华文新魏" panose="02010800040101010101" pitchFamily="2" charset="-122"/>
              </a:rPr>
              <a:t>4. </a:t>
            </a:r>
            <a:r>
              <a:rPr kumimoji="1" lang="zh-CN" altLang="en-US" sz="2800" dirty="0" smtClean="0">
                <a:solidFill>
                  <a:prstClr val="black"/>
                </a:solidFill>
                <a:latin typeface="华文新魏" panose="02010800040101010101" pitchFamily="2" charset="-122"/>
                <a:ea typeface="华文新魏" panose="02010800040101010101" pitchFamily="2" charset="-122"/>
              </a:rPr>
              <a:t>施工</a:t>
            </a:r>
            <a:r>
              <a:rPr kumimoji="1" lang="zh-CN" altLang="en-US" sz="2800" dirty="0">
                <a:solidFill>
                  <a:prstClr val="black"/>
                </a:solidFill>
                <a:latin typeface="华文新魏" panose="02010800040101010101" pitchFamily="2" charset="-122"/>
                <a:ea typeface="华文新魏" panose="02010800040101010101" pitchFamily="2" charset="-122"/>
              </a:rPr>
              <a:t>人员安全帽佩戴情况检测</a:t>
            </a:r>
            <a:endParaRPr kumimoji="1" lang="en-US" altLang="zh-CN" sz="2800" dirty="0">
              <a:solidFill>
                <a:prstClr val="black"/>
              </a:solidFill>
              <a:latin typeface="华文新魏" panose="02010800040101010101" pitchFamily="2" charset="-122"/>
              <a:ea typeface="华文新魏" panose="02010800040101010101" pitchFamily="2" charset="-122"/>
            </a:endParaRPr>
          </a:p>
          <a:p>
            <a:endParaRPr lang="zh-CN" altLang="en-US" sz="2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305203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3070507" cy="523220"/>
          </a:xfrm>
          <a:prstGeom prst="rect">
            <a:avLst/>
          </a:prstGeom>
        </p:spPr>
        <p:txBody>
          <a:bodyPr wrap="square">
            <a:spAutoFit/>
          </a:bodyPr>
          <a:lstStyle/>
          <a:p>
            <a:pPr algn="ctr"/>
            <a:r>
              <a:rPr lang="zh-CN" altLang="en-US" sz="2800" b="1" i="1" dirty="0" smtClean="0">
                <a:solidFill>
                  <a:srgbClr val="005DA2"/>
                </a:solidFill>
                <a:latin typeface="微软雅黑" panose="020B0503020204020204" pitchFamily="34" charset="-122"/>
                <a:ea typeface="微软雅黑" panose="020B0503020204020204" pitchFamily="34" charset="-122"/>
              </a:rPr>
              <a:t>铁道</a:t>
            </a:r>
            <a:r>
              <a:rPr lang="zh-CN" altLang="en-US" sz="2800" b="1" i="1" dirty="0">
                <a:solidFill>
                  <a:srgbClr val="005DA2"/>
                </a:solidFill>
                <a:latin typeface="微软雅黑" panose="020B0503020204020204" pitchFamily="34" charset="-122"/>
                <a:ea typeface="微软雅黑" panose="020B0503020204020204" pitchFamily="34" charset="-122"/>
              </a:rPr>
              <a:t>侵限情况检测</a:t>
            </a:r>
          </a:p>
        </p:txBody>
      </p:sp>
      <p:pic>
        <p:nvPicPr>
          <p:cNvPr id="5" name="图片 4"/>
          <p:cNvPicPr>
            <a:picLocks noChangeAspect="1"/>
          </p:cNvPicPr>
          <p:nvPr/>
        </p:nvPicPr>
        <p:blipFill rotWithShape="1">
          <a:blip r:embed="rId2"/>
          <a:srcRect t="880" b="-1"/>
          <a:stretch/>
        </p:blipFill>
        <p:spPr>
          <a:xfrm>
            <a:off x="1780619" y="1091821"/>
            <a:ext cx="8032122" cy="5245425"/>
          </a:xfrm>
          <a:prstGeom prst="rect">
            <a:avLst/>
          </a:prstGeom>
        </p:spPr>
      </p:pic>
    </p:spTree>
    <p:extLst>
      <p:ext uri="{BB962C8B-B14F-4D97-AF65-F5344CB8AC3E}">
        <p14:creationId xmlns:p14="http://schemas.microsoft.com/office/powerpoint/2010/main" val="3499115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4922200" cy="523220"/>
          </a:xfrm>
          <a:prstGeom prst="rect">
            <a:avLst/>
          </a:prstGeom>
        </p:spPr>
        <p:txBody>
          <a:bodyPr wrap="square">
            <a:spAutoFit/>
          </a:bodyPr>
          <a:lstStyle/>
          <a:p>
            <a:pPr algn="ctr"/>
            <a:r>
              <a:rPr lang="zh-CN" altLang="en-US" sz="2800" b="1" i="1" dirty="0" smtClean="0">
                <a:solidFill>
                  <a:srgbClr val="005DA2"/>
                </a:solidFill>
                <a:latin typeface="微软雅黑" panose="020B0503020204020204" pitchFamily="34" charset="-122"/>
                <a:ea typeface="微软雅黑" panose="020B0503020204020204" pitchFamily="34" charset="-122"/>
              </a:rPr>
              <a:t>机械</a:t>
            </a:r>
            <a:r>
              <a:rPr lang="zh-CN" altLang="en-US" sz="2800" b="1" i="1" dirty="0">
                <a:solidFill>
                  <a:srgbClr val="005DA2"/>
                </a:solidFill>
                <a:latin typeface="微软雅黑" panose="020B0503020204020204" pitchFamily="34" charset="-122"/>
                <a:ea typeface="微软雅黑" panose="020B0503020204020204" pitchFamily="34" charset="-122"/>
              </a:rPr>
              <a:t>臂下人员进入情况检测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3148" y="1061884"/>
            <a:ext cx="7285704" cy="5464278"/>
          </a:xfrm>
          <a:prstGeom prst="rect">
            <a:avLst/>
          </a:prstGeom>
        </p:spPr>
      </p:pic>
    </p:spTree>
    <p:extLst>
      <p:ext uri="{BB962C8B-B14F-4D97-AF65-F5344CB8AC3E}">
        <p14:creationId xmlns:p14="http://schemas.microsoft.com/office/powerpoint/2010/main" val="31095922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207412" y="317035"/>
            <a:ext cx="1943026" cy="523220"/>
          </a:xfrm>
          <a:prstGeom prst="rect">
            <a:avLst/>
          </a:prstGeom>
        </p:spPr>
        <p:txBody>
          <a:bodyPr wrap="square">
            <a:spAutoFit/>
          </a:bodyPr>
          <a:lstStyle/>
          <a:p>
            <a:pPr algn="ctr"/>
            <a:r>
              <a:rPr lang="zh-CN" altLang="en-US" sz="2800" b="1" i="1" dirty="0" smtClean="0">
                <a:solidFill>
                  <a:srgbClr val="005DA2"/>
                </a:solidFill>
                <a:latin typeface="微软雅黑" panose="020B0503020204020204" pitchFamily="34" charset="-122"/>
                <a:ea typeface="微软雅黑" panose="020B0503020204020204" pitchFamily="34" charset="-122"/>
              </a:rPr>
              <a:t>临</a:t>
            </a:r>
            <a:r>
              <a:rPr lang="zh-CN" altLang="en-US" sz="2800" b="1" i="1" dirty="0">
                <a:solidFill>
                  <a:srgbClr val="005DA2"/>
                </a:solidFill>
                <a:latin typeface="微软雅黑" panose="020B0503020204020204" pitchFamily="34" charset="-122"/>
                <a:ea typeface="微软雅黑" panose="020B0503020204020204" pitchFamily="34" charset="-122"/>
              </a:rPr>
              <a:t>边检测</a:t>
            </a:r>
          </a:p>
        </p:txBody>
      </p:sp>
      <p:pic>
        <p:nvPicPr>
          <p:cNvPr id="5" name="图片 4"/>
          <p:cNvPicPr>
            <a:picLocks noChangeAspect="1"/>
          </p:cNvPicPr>
          <p:nvPr/>
        </p:nvPicPr>
        <p:blipFill>
          <a:blip r:embed="rId2"/>
          <a:stretch>
            <a:fillRect/>
          </a:stretch>
        </p:blipFill>
        <p:spPr>
          <a:xfrm>
            <a:off x="2411397" y="1044346"/>
            <a:ext cx="7369205" cy="5498028"/>
          </a:xfrm>
          <a:prstGeom prst="rect">
            <a:avLst/>
          </a:prstGeom>
        </p:spPr>
      </p:pic>
    </p:spTree>
    <p:extLst>
      <p:ext uri="{BB962C8B-B14F-4D97-AF65-F5344CB8AC3E}">
        <p14:creationId xmlns:p14="http://schemas.microsoft.com/office/powerpoint/2010/main" val="3732523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4995942" cy="523220"/>
          </a:xfrm>
          <a:prstGeom prst="rect">
            <a:avLst/>
          </a:prstGeom>
        </p:spPr>
        <p:txBody>
          <a:bodyPr wrap="square">
            <a:spAutoFit/>
          </a:bodyPr>
          <a:lstStyle/>
          <a:p>
            <a:pPr algn="ctr"/>
            <a:r>
              <a:rPr lang="zh-CN" altLang="en-US" sz="2800" b="1" i="1" dirty="0">
                <a:solidFill>
                  <a:srgbClr val="005DA2"/>
                </a:solidFill>
                <a:latin typeface="微软雅黑" panose="020B0503020204020204" pitchFamily="34" charset="-122"/>
                <a:ea typeface="微软雅黑" panose="020B0503020204020204" pitchFamily="34" charset="-122"/>
              </a:rPr>
              <a:t>施工人员安全帽佩戴情况检测</a:t>
            </a:r>
          </a:p>
        </p:txBody>
      </p:sp>
      <p:pic>
        <p:nvPicPr>
          <p:cNvPr id="5" name="图片 4"/>
          <p:cNvPicPr>
            <a:picLocks noChangeAspect="1"/>
          </p:cNvPicPr>
          <p:nvPr/>
        </p:nvPicPr>
        <p:blipFill>
          <a:blip r:embed="rId2"/>
          <a:stretch>
            <a:fillRect/>
          </a:stretch>
        </p:blipFill>
        <p:spPr>
          <a:xfrm>
            <a:off x="0" y="1600293"/>
            <a:ext cx="5942857" cy="3952381"/>
          </a:xfrm>
          <a:prstGeom prst="rect">
            <a:avLst/>
          </a:prstGeom>
        </p:spPr>
      </p:pic>
      <p:pic>
        <p:nvPicPr>
          <p:cNvPr id="6" name="图片 5"/>
          <p:cNvPicPr>
            <a:picLocks noChangeAspect="1"/>
          </p:cNvPicPr>
          <p:nvPr/>
        </p:nvPicPr>
        <p:blipFill rotWithShape="1">
          <a:blip r:embed="rId3"/>
          <a:srcRect t="5873" b="6856"/>
          <a:stretch/>
        </p:blipFill>
        <p:spPr>
          <a:xfrm>
            <a:off x="6134857" y="1600293"/>
            <a:ext cx="6057143" cy="3952381"/>
          </a:xfrm>
          <a:prstGeom prst="rect">
            <a:avLst/>
          </a:prstGeom>
        </p:spPr>
      </p:pic>
    </p:spTree>
    <p:extLst>
      <p:ext uri="{BB962C8B-B14F-4D97-AF65-F5344CB8AC3E}">
        <p14:creationId xmlns:p14="http://schemas.microsoft.com/office/powerpoint/2010/main" val="798146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4995942" cy="523220"/>
          </a:xfrm>
          <a:prstGeom prst="rect">
            <a:avLst/>
          </a:prstGeom>
        </p:spPr>
        <p:txBody>
          <a:bodyPr wrap="square">
            <a:spAutoFit/>
          </a:bodyPr>
          <a:lstStyle/>
          <a:p>
            <a:pPr algn="ctr"/>
            <a:r>
              <a:rPr lang="zh-CN" altLang="en-US" sz="2800" b="1" i="1" dirty="0">
                <a:solidFill>
                  <a:srgbClr val="005DA2"/>
                </a:solidFill>
                <a:latin typeface="微软雅黑" panose="020B0503020204020204" pitchFamily="34" charset="-122"/>
                <a:ea typeface="微软雅黑" panose="020B0503020204020204" pitchFamily="34" charset="-122"/>
              </a:rPr>
              <a:t>施工人员安全帽佩戴情况检测</a:t>
            </a:r>
          </a:p>
        </p:txBody>
      </p:sp>
      <p:sp>
        <p:nvSpPr>
          <p:cNvPr id="7" name="文本框 6"/>
          <p:cNvSpPr txBox="1"/>
          <p:nvPr/>
        </p:nvSpPr>
        <p:spPr>
          <a:xfrm>
            <a:off x="816077" y="1607574"/>
            <a:ext cx="10559845" cy="4031873"/>
          </a:xfrm>
          <a:prstGeom prst="rect">
            <a:avLst/>
          </a:prstGeom>
          <a:noFill/>
        </p:spPr>
        <p:txBody>
          <a:bodyPr wrap="square" rtlCol="0">
            <a:spAutoFit/>
          </a:bodyPr>
          <a:lstStyle/>
          <a:p>
            <a:pPr>
              <a:lnSpc>
                <a:spcPct val="200000"/>
              </a:lnSpc>
            </a:pPr>
            <a:r>
              <a:rPr lang="zh-CN" altLang="en-US" sz="2800" b="1" dirty="0" smtClean="0"/>
              <a:t>设计方案：</a:t>
            </a:r>
            <a:endParaRPr lang="en-US" altLang="zh-CN" sz="2800" b="1" dirty="0" smtClean="0"/>
          </a:p>
          <a:p>
            <a:pPr marL="457200" indent="-457200">
              <a:lnSpc>
                <a:spcPct val="200000"/>
              </a:lnSpc>
              <a:buFont typeface="Wingdings" panose="05000000000000000000" pitchFamily="2" charset="2"/>
              <a:buChar char="n"/>
            </a:pPr>
            <a:r>
              <a:rPr lang="zh-CN" altLang="en-US" sz="2400" dirty="0" smtClean="0"/>
              <a:t>运动目标检测 </a:t>
            </a:r>
            <a:r>
              <a:rPr lang="en-US" altLang="zh-CN" sz="2400" dirty="0" smtClean="0">
                <a:sym typeface="Wingdings" panose="05000000000000000000" pitchFamily="2" charset="2"/>
              </a:rPr>
              <a:t> </a:t>
            </a:r>
            <a:r>
              <a:rPr lang="zh-CN" altLang="en-US" sz="2400" dirty="0" smtClean="0">
                <a:sym typeface="Wingdings" panose="05000000000000000000" pitchFamily="2" charset="2"/>
              </a:rPr>
              <a:t>行人检测 </a:t>
            </a:r>
            <a:r>
              <a:rPr lang="en-US" altLang="zh-CN" sz="2400" dirty="0" smtClean="0">
                <a:sym typeface="Wingdings" panose="05000000000000000000" pitchFamily="2" charset="2"/>
              </a:rPr>
              <a:t> </a:t>
            </a:r>
            <a:r>
              <a:rPr lang="zh-CN" altLang="en-US" sz="2400" dirty="0" smtClean="0">
                <a:sym typeface="Wingdings" panose="05000000000000000000" pitchFamily="2" charset="2"/>
              </a:rPr>
              <a:t>人体头部区域截取 </a:t>
            </a:r>
            <a:r>
              <a:rPr lang="en-US" altLang="zh-CN" sz="2400" dirty="0" smtClean="0">
                <a:sym typeface="Wingdings" panose="05000000000000000000" pitchFamily="2" charset="2"/>
              </a:rPr>
              <a:t> </a:t>
            </a:r>
            <a:r>
              <a:rPr lang="zh-CN" altLang="en-US" sz="2400" dirty="0" smtClean="0">
                <a:sym typeface="Wingdings" panose="05000000000000000000" pitchFamily="2" charset="2"/>
              </a:rPr>
              <a:t>样本 </a:t>
            </a:r>
            <a:r>
              <a:rPr lang="en-US" altLang="zh-CN" sz="2400" dirty="0" smtClean="0">
                <a:sym typeface="Wingdings" panose="05000000000000000000" pitchFamily="2" charset="2"/>
              </a:rPr>
              <a:t> </a:t>
            </a:r>
            <a:r>
              <a:rPr lang="zh-CN" altLang="en-US" sz="2400" dirty="0" smtClean="0">
                <a:sym typeface="Wingdings" panose="05000000000000000000" pitchFamily="2" charset="2"/>
              </a:rPr>
              <a:t>训练分类器</a:t>
            </a:r>
            <a:endParaRPr lang="en-US" altLang="zh-CN" sz="2400" dirty="0" smtClean="0">
              <a:sym typeface="Wingdings" panose="05000000000000000000" pitchFamily="2" charset="2"/>
            </a:endParaRPr>
          </a:p>
          <a:p>
            <a:pPr marL="457200" indent="-457200">
              <a:lnSpc>
                <a:spcPct val="200000"/>
              </a:lnSpc>
              <a:buFont typeface="Wingdings" panose="05000000000000000000" pitchFamily="2" charset="2"/>
              <a:buChar char="n"/>
            </a:pPr>
            <a:r>
              <a:rPr lang="zh-CN" altLang="en-US" sz="2400" dirty="0" smtClean="0">
                <a:sym typeface="Wingdings" panose="05000000000000000000" pitchFamily="2" charset="2"/>
              </a:rPr>
              <a:t>人</a:t>
            </a:r>
            <a:r>
              <a:rPr lang="zh-CN" altLang="en-US" sz="2400" dirty="0">
                <a:sym typeface="Wingdings" panose="05000000000000000000" pitchFamily="2" charset="2"/>
              </a:rPr>
              <a:t>脸</a:t>
            </a:r>
            <a:r>
              <a:rPr lang="zh-CN" altLang="en-US" sz="2400" dirty="0" smtClean="0">
                <a:sym typeface="Wingdings" panose="05000000000000000000" pitchFamily="2" charset="2"/>
              </a:rPr>
              <a:t>检测 </a:t>
            </a:r>
            <a:r>
              <a:rPr lang="en-US" altLang="zh-CN" sz="2400" dirty="0" smtClean="0">
                <a:sym typeface="Wingdings" panose="05000000000000000000" pitchFamily="2" charset="2"/>
              </a:rPr>
              <a:t></a:t>
            </a:r>
            <a:r>
              <a:rPr lang="zh-CN" altLang="en-US" sz="2400" dirty="0">
                <a:sym typeface="Wingdings" panose="05000000000000000000" pitchFamily="2" charset="2"/>
              </a:rPr>
              <a:t>人体头部区域</a:t>
            </a:r>
            <a:r>
              <a:rPr lang="zh-CN" altLang="en-US" sz="2400" dirty="0" smtClean="0">
                <a:sym typeface="Wingdings" panose="05000000000000000000" pitchFamily="2" charset="2"/>
              </a:rPr>
              <a:t>截取 </a:t>
            </a:r>
            <a:r>
              <a:rPr lang="en-US" altLang="zh-CN" sz="2400" dirty="0" smtClean="0">
                <a:sym typeface="Wingdings" panose="05000000000000000000" pitchFamily="2" charset="2"/>
              </a:rPr>
              <a:t> </a:t>
            </a:r>
            <a:r>
              <a:rPr lang="zh-CN" altLang="en-US" sz="2400" dirty="0" smtClean="0">
                <a:sym typeface="Wingdings" panose="05000000000000000000" pitchFamily="2" charset="2"/>
              </a:rPr>
              <a:t>模板匹配</a:t>
            </a:r>
            <a:endParaRPr lang="en-US" altLang="zh-CN" sz="2400" dirty="0" smtClean="0">
              <a:sym typeface="Wingdings" panose="05000000000000000000" pitchFamily="2" charset="2"/>
            </a:endParaRPr>
          </a:p>
          <a:p>
            <a:pPr marL="457200" indent="-457200">
              <a:lnSpc>
                <a:spcPct val="200000"/>
              </a:lnSpc>
              <a:buFont typeface="Wingdings" panose="05000000000000000000" pitchFamily="2" charset="2"/>
              <a:buChar char="n"/>
            </a:pPr>
            <a:r>
              <a:rPr lang="zh-CN" altLang="en-US" sz="2400" dirty="0">
                <a:sym typeface="Wingdings" panose="05000000000000000000" pitchFamily="2" charset="2"/>
              </a:rPr>
              <a:t>人</a:t>
            </a:r>
            <a:r>
              <a:rPr lang="zh-CN" altLang="en-US" sz="2400" dirty="0" smtClean="0">
                <a:sym typeface="Wingdings" panose="05000000000000000000" pitchFamily="2" charset="2"/>
              </a:rPr>
              <a:t>脸检测 </a:t>
            </a:r>
            <a:r>
              <a:rPr lang="en-US" altLang="zh-CN" sz="2400" dirty="0" smtClean="0">
                <a:sym typeface="Wingdings" panose="05000000000000000000" pitchFamily="2" charset="2"/>
              </a:rPr>
              <a:t></a:t>
            </a:r>
            <a:r>
              <a:rPr lang="zh-CN" altLang="en-US" sz="2400" dirty="0">
                <a:sym typeface="Wingdings" panose="05000000000000000000" pitchFamily="2" charset="2"/>
              </a:rPr>
              <a:t>人体头部区域截取 </a:t>
            </a:r>
            <a:r>
              <a:rPr lang="en-US" altLang="zh-CN" sz="2400" dirty="0" smtClean="0">
                <a:sym typeface="Wingdings" panose="05000000000000000000" pitchFamily="2" charset="2"/>
              </a:rPr>
              <a:t></a:t>
            </a:r>
            <a:r>
              <a:rPr lang="zh-CN" altLang="en-US" sz="2400" dirty="0" smtClean="0">
                <a:sym typeface="Wingdings" panose="05000000000000000000" pitchFamily="2" charset="2"/>
              </a:rPr>
              <a:t>样本 </a:t>
            </a:r>
            <a:r>
              <a:rPr lang="en-US" altLang="zh-CN" sz="2400" dirty="0" smtClean="0">
                <a:sym typeface="Wingdings" panose="05000000000000000000" pitchFamily="2" charset="2"/>
              </a:rPr>
              <a:t> </a:t>
            </a:r>
            <a:r>
              <a:rPr lang="zh-CN" altLang="en-US" sz="2400" dirty="0">
                <a:sym typeface="Wingdings" panose="05000000000000000000" pitchFamily="2" charset="2"/>
              </a:rPr>
              <a:t>训练</a:t>
            </a:r>
            <a:r>
              <a:rPr lang="zh-CN" altLang="en-US" sz="2400" dirty="0" smtClean="0">
                <a:sym typeface="Wingdings" panose="05000000000000000000" pitchFamily="2" charset="2"/>
              </a:rPr>
              <a:t>分类器</a:t>
            </a:r>
            <a:endParaRPr lang="en-US" altLang="zh-CN" sz="2400" dirty="0" smtClean="0">
              <a:sym typeface="Wingdings" panose="05000000000000000000" pitchFamily="2" charset="2"/>
            </a:endParaRPr>
          </a:p>
          <a:p>
            <a:pPr marL="457200" indent="-457200">
              <a:lnSpc>
                <a:spcPct val="200000"/>
              </a:lnSpc>
              <a:buFont typeface="Wingdings" panose="05000000000000000000" pitchFamily="2" charset="2"/>
              <a:buChar char="n"/>
            </a:pPr>
            <a:r>
              <a:rPr lang="zh-CN" altLang="en-US" sz="2800" dirty="0" smtClean="0">
                <a:solidFill>
                  <a:srgbClr val="005DA2"/>
                </a:solidFill>
                <a:sym typeface="Wingdings" panose="05000000000000000000" pitchFamily="2" charset="2"/>
              </a:rPr>
              <a:t>人脸检测 </a:t>
            </a:r>
            <a:r>
              <a:rPr lang="en-US" altLang="zh-CN" sz="2800" dirty="0" smtClean="0">
                <a:solidFill>
                  <a:srgbClr val="005DA2"/>
                </a:solidFill>
                <a:sym typeface="Wingdings" panose="05000000000000000000" pitchFamily="2" charset="2"/>
              </a:rPr>
              <a:t></a:t>
            </a:r>
            <a:r>
              <a:rPr lang="zh-CN" altLang="en-US" sz="2800" dirty="0" smtClean="0">
                <a:solidFill>
                  <a:srgbClr val="005DA2"/>
                </a:solidFill>
                <a:sym typeface="Wingdings" panose="05000000000000000000" pitchFamily="2" charset="2"/>
              </a:rPr>
              <a:t>人体头部区域截取 </a:t>
            </a:r>
            <a:r>
              <a:rPr lang="en-US" altLang="zh-CN" sz="2800" dirty="0" smtClean="0">
                <a:solidFill>
                  <a:srgbClr val="005DA2"/>
                </a:solidFill>
                <a:sym typeface="Wingdings" panose="05000000000000000000" pitchFamily="2" charset="2"/>
              </a:rPr>
              <a:t> </a:t>
            </a:r>
            <a:r>
              <a:rPr lang="zh-CN" altLang="en-US" sz="2800" dirty="0" smtClean="0">
                <a:solidFill>
                  <a:srgbClr val="005DA2"/>
                </a:solidFill>
                <a:sym typeface="Wingdings" panose="05000000000000000000" pitchFamily="2" charset="2"/>
              </a:rPr>
              <a:t>颜色判别</a:t>
            </a:r>
            <a:endParaRPr lang="en-US" altLang="zh-CN" sz="2800" dirty="0">
              <a:solidFill>
                <a:srgbClr val="005DA2"/>
              </a:solidFill>
              <a:sym typeface="Wingdings" panose="05000000000000000000" pitchFamily="2" charset="2"/>
            </a:endParaRPr>
          </a:p>
        </p:txBody>
      </p:sp>
    </p:spTree>
    <p:extLst>
      <p:ext uri="{BB962C8B-B14F-4D97-AF65-F5344CB8AC3E}">
        <p14:creationId xmlns:p14="http://schemas.microsoft.com/office/powerpoint/2010/main" val="4202036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85789" y="280989"/>
            <a:ext cx="621623" cy="595311"/>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5DA2"/>
          </a:solidFill>
          <a:ln>
            <a:noFill/>
          </a:ln>
        </p:spPr>
        <p:txBody>
          <a:bodyPr anchor="ctr" anchorCtr="1"/>
          <a:lstStyle/>
          <a:p>
            <a:endParaRPr lang="zh-CN" altLang="en-US"/>
          </a:p>
        </p:txBody>
      </p:sp>
      <p:cxnSp>
        <p:nvCxnSpPr>
          <p:cNvPr id="3" name="直接连接符 2"/>
          <p:cNvCxnSpPr/>
          <p:nvPr/>
        </p:nvCxnSpPr>
        <p:spPr>
          <a:xfrm>
            <a:off x="0" y="876300"/>
            <a:ext cx="12192000" cy="0"/>
          </a:xfrm>
          <a:prstGeom prst="line">
            <a:avLst/>
          </a:prstGeom>
          <a:ln w="50800">
            <a:solidFill>
              <a:srgbClr val="005DA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19606" y="335418"/>
            <a:ext cx="4995942" cy="523220"/>
          </a:xfrm>
          <a:prstGeom prst="rect">
            <a:avLst/>
          </a:prstGeom>
        </p:spPr>
        <p:txBody>
          <a:bodyPr wrap="square">
            <a:spAutoFit/>
          </a:bodyPr>
          <a:lstStyle/>
          <a:p>
            <a:pPr algn="ctr"/>
            <a:r>
              <a:rPr lang="zh-CN" altLang="en-US" sz="2800" b="1" i="1" dirty="0">
                <a:solidFill>
                  <a:srgbClr val="005DA2"/>
                </a:solidFill>
                <a:latin typeface="微软雅黑" panose="020B0503020204020204" pitchFamily="34" charset="-122"/>
                <a:ea typeface="微软雅黑" panose="020B0503020204020204" pitchFamily="34" charset="-122"/>
              </a:rPr>
              <a:t>施工人员安全帽佩戴情况检测</a:t>
            </a:r>
          </a:p>
        </p:txBody>
      </p:sp>
      <p:pic>
        <p:nvPicPr>
          <p:cNvPr id="7" name="图片 6"/>
          <p:cNvPicPr>
            <a:picLocks noChangeAspect="1"/>
          </p:cNvPicPr>
          <p:nvPr/>
        </p:nvPicPr>
        <p:blipFill>
          <a:blip r:embed="rId2"/>
          <a:stretch>
            <a:fillRect/>
          </a:stretch>
        </p:blipFill>
        <p:spPr>
          <a:xfrm>
            <a:off x="1207412" y="2416632"/>
            <a:ext cx="9613520" cy="739521"/>
          </a:xfrm>
          <a:prstGeom prst="rect">
            <a:avLst/>
          </a:prstGeom>
        </p:spPr>
      </p:pic>
      <p:sp>
        <p:nvSpPr>
          <p:cNvPr id="8" name="文本框 7"/>
          <p:cNvSpPr txBox="1"/>
          <p:nvPr/>
        </p:nvSpPr>
        <p:spPr>
          <a:xfrm>
            <a:off x="1207412" y="3569109"/>
            <a:ext cx="1604037" cy="1477328"/>
          </a:xfrm>
          <a:prstGeom prst="rect">
            <a:avLst/>
          </a:prstGeom>
          <a:noFill/>
        </p:spPr>
        <p:txBody>
          <a:bodyPr wrap="square" rtlCol="0">
            <a:spAutoFit/>
          </a:bodyPr>
          <a:lstStyle/>
          <a:p>
            <a:pPr>
              <a:lnSpc>
                <a:spcPct val="150000"/>
              </a:lnSpc>
            </a:pPr>
            <a:r>
              <a:rPr lang="zh-CN" altLang="en-US" sz="2000" dirty="0" smtClean="0">
                <a:latin typeface="+mn-ea"/>
              </a:rPr>
              <a:t>海康网络相机采集视频图像</a:t>
            </a:r>
            <a:endParaRPr lang="zh-CN" altLang="en-US" sz="2000" dirty="0">
              <a:latin typeface="+mn-ea"/>
            </a:endParaRPr>
          </a:p>
        </p:txBody>
      </p:sp>
      <p:sp>
        <p:nvSpPr>
          <p:cNvPr id="9" name="文本框 8"/>
          <p:cNvSpPr txBox="1"/>
          <p:nvPr/>
        </p:nvSpPr>
        <p:spPr>
          <a:xfrm>
            <a:off x="3799590" y="3533042"/>
            <a:ext cx="1657313" cy="1477328"/>
          </a:xfrm>
          <a:prstGeom prst="rect">
            <a:avLst/>
          </a:prstGeom>
          <a:noFill/>
        </p:spPr>
        <p:txBody>
          <a:bodyPr wrap="square" rtlCol="0">
            <a:spAutoFit/>
          </a:bodyPr>
          <a:lstStyle/>
          <a:p>
            <a:pPr>
              <a:lnSpc>
                <a:spcPct val="150000"/>
              </a:lnSpc>
            </a:pPr>
            <a:r>
              <a:rPr lang="zh-CN" altLang="en-US" sz="2000" dirty="0" smtClean="0">
                <a:latin typeface="+mn-ea"/>
              </a:rPr>
              <a:t>人脸检测算法检测视频帧中的人脸</a:t>
            </a:r>
            <a:endParaRPr lang="zh-CN" altLang="en-US" sz="2000" dirty="0">
              <a:latin typeface="+mn-ea"/>
            </a:endParaRPr>
          </a:p>
        </p:txBody>
      </p:sp>
      <p:sp>
        <p:nvSpPr>
          <p:cNvPr id="10" name="文本框 9"/>
          <p:cNvSpPr txBox="1"/>
          <p:nvPr/>
        </p:nvSpPr>
        <p:spPr>
          <a:xfrm>
            <a:off x="6445044" y="3567429"/>
            <a:ext cx="1696066" cy="1477328"/>
          </a:xfrm>
          <a:prstGeom prst="rect">
            <a:avLst/>
          </a:prstGeom>
          <a:noFill/>
        </p:spPr>
        <p:txBody>
          <a:bodyPr wrap="square" rtlCol="0">
            <a:spAutoFit/>
          </a:bodyPr>
          <a:lstStyle/>
          <a:p>
            <a:pPr>
              <a:lnSpc>
                <a:spcPct val="150000"/>
              </a:lnSpc>
            </a:pPr>
            <a:r>
              <a:rPr lang="zh-CN" altLang="en-US" sz="2000" dirty="0">
                <a:latin typeface="+mn-ea"/>
              </a:rPr>
              <a:t>提取</a:t>
            </a:r>
            <a:r>
              <a:rPr lang="zh-CN" altLang="en-US" sz="2000" dirty="0" smtClean="0">
                <a:latin typeface="+mn-ea"/>
              </a:rPr>
              <a:t>人脸上方区域的颜色信息</a:t>
            </a:r>
            <a:endParaRPr lang="zh-CN" altLang="en-US" sz="2000" dirty="0">
              <a:latin typeface="+mn-ea"/>
            </a:endParaRPr>
          </a:p>
        </p:txBody>
      </p:sp>
      <p:sp>
        <p:nvSpPr>
          <p:cNvPr id="11" name="文本框 10"/>
          <p:cNvSpPr txBox="1"/>
          <p:nvPr/>
        </p:nvSpPr>
        <p:spPr>
          <a:xfrm>
            <a:off x="9090498" y="3533042"/>
            <a:ext cx="1730434" cy="1477328"/>
          </a:xfrm>
          <a:prstGeom prst="rect">
            <a:avLst/>
          </a:prstGeom>
          <a:noFill/>
        </p:spPr>
        <p:txBody>
          <a:bodyPr wrap="square" rtlCol="0">
            <a:spAutoFit/>
          </a:bodyPr>
          <a:lstStyle/>
          <a:p>
            <a:pPr>
              <a:lnSpc>
                <a:spcPct val="150000"/>
              </a:lnSpc>
            </a:pPr>
            <a:r>
              <a:rPr lang="zh-CN" altLang="en-US" sz="2000" dirty="0" smtClean="0">
                <a:latin typeface="+mn-ea"/>
              </a:rPr>
              <a:t>将预警信息及图像发送至控制中心</a:t>
            </a:r>
            <a:endParaRPr lang="zh-CN" altLang="en-US" sz="2000" dirty="0">
              <a:latin typeface="+mn-ea"/>
            </a:endParaRPr>
          </a:p>
        </p:txBody>
      </p:sp>
    </p:spTree>
    <p:extLst>
      <p:ext uri="{BB962C8B-B14F-4D97-AF65-F5344CB8AC3E}">
        <p14:creationId xmlns:p14="http://schemas.microsoft.com/office/powerpoint/2010/main" val="35519840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081411140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0814111403"/>
  <p:tag name="MH_LIBRARY" val="GRAPHIC"/>
  <p:tag name="MH_ORDER" val="Rectangle 2"/>
</p:tagLst>
</file>

<file path=ppt/tags/tag3.xml><?xml version="1.0" encoding="utf-8"?>
<p:tagLst xmlns:a="http://schemas.openxmlformats.org/drawingml/2006/main" xmlns:r="http://schemas.openxmlformats.org/officeDocument/2006/relationships" xmlns:p="http://schemas.openxmlformats.org/presentationml/2006/main">
  <p:tag name="MH" val="20150814111403"/>
  <p:tag name="MH_LIBRARY" val="GRAPHIC"/>
  <p:tag name="MH_ORDER" val="文本框 3"/>
</p:tagLst>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520</Words>
  <Application>Microsoft Office PowerPoint</Application>
  <PresentationFormat>宽屏</PresentationFormat>
  <Paragraphs>68</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华文新魏</vt:lpstr>
      <vt:lpstr>宋体</vt:lpstr>
      <vt:lpstr>微软雅黑</vt:lpstr>
      <vt:lpstr>Arial</vt:lpstr>
      <vt:lpstr>Britannic Bold</vt:lpstr>
      <vt:lpstr>Calibri</vt:lpstr>
      <vt:lpstr>Calibri Light</vt:lpstr>
      <vt:lpstr>Times New Roman</vt:lpstr>
      <vt:lpstr>Wingdings</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qipeng yu</dc:creator>
  <cp:lastModifiedBy>DX</cp:lastModifiedBy>
  <cp:revision>209</cp:revision>
  <dcterms:created xsi:type="dcterms:W3CDTF">2015-08-12T09:15:06Z</dcterms:created>
  <dcterms:modified xsi:type="dcterms:W3CDTF">2018-07-12T05:55:53Z</dcterms:modified>
</cp:coreProperties>
</file>